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662" r:id="rId5"/>
  </p:sldMasterIdLst>
  <p:notesMasterIdLst>
    <p:notesMasterId r:id="rId33"/>
  </p:notesMasterIdLst>
  <p:sldIdLst>
    <p:sldId id="256" r:id="rId6"/>
    <p:sldId id="259" r:id="rId7"/>
    <p:sldId id="260" r:id="rId8"/>
    <p:sldId id="261" r:id="rId9"/>
    <p:sldId id="327" r:id="rId10"/>
    <p:sldId id="263" r:id="rId11"/>
    <p:sldId id="331" r:id="rId12"/>
    <p:sldId id="264" r:id="rId13"/>
    <p:sldId id="315" r:id="rId14"/>
    <p:sldId id="316" r:id="rId15"/>
    <p:sldId id="318" r:id="rId16"/>
    <p:sldId id="319" r:id="rId17"/>
    <p:sldId id="333" r:id="rId18"/>
    <p:sldId id="321" r:id="rId19"/>
    <p:sldId id="323" r:id="rId20"/>
    <p:sldId id="282" r:id="rId21"/>
    <p:sldId id="284" r:id="rId22"/>
    <p:sldId id="324" r:id="rId23"/>
    <p:sldId id="341" r:id="rId24"/>
    <p:sldId id="337" r:id="rId25"/>
    <p:sldId id="335" r:id="rId26"/>
    <p:sldId id="336" r:id="rId27"/>
    <p:sldId id="332" r:id="rId28"/>
    <p:sldId id="338" r:id="rId29"/>
    <p:sldId id="339" r:id="rId30"/>
    <p:sldId id="340" r:id="rId31"/>
    <p:sldId id="271" r:id="rId3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E25311-5139-A13A-47D2-3874A2884BEA}" name="Vanessa Msapenda" initials="VM" userId="S::vanessa.msapenda@anglicarewa.org.au::2ab2da82-8a09-48b6-bd2d-abcad4ff4c1a" providerId="AD"/>
  <p188:author id="{3D5D7BFA-0B6B-BC43-5837-975FC1E9505B}" name="Jess Sharp" initials="JS" userId="S::jess.sharp@anglicarewa.org.au::0f46910e-349d-4728-9e30-ebac2b3547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ssell Thom" initials="RT" lastIdx="1" clrIdx="0">
    <p:extLst>
      <p:ext uri="{19B8F6BF-5375-455C-9EA6-DF929625EA0E}">
        <p15:presenceInfo xmlns:p15="http://schemas.microsoft.com/office/powerpoint/2012/main" userId="S::russell.thom@anglicarewa.org.au::6059e8d3-d0b9-41dd-8289-3a012b4f917e" providerId="AD"/>
      </p:ext>
    </p:extLst>
  </p:cmAuthor>
  <p:cmAuthor id="2" name="Jess Sharp" initials="JS" lastIdx="2" clrIdx="1">
    <p:extLst>
      <p:ext uri="{19B8F6BF-5375-455C-9EA6-DF929625EA0E}">
        <p15:presenceInfo xmlns:p15="http://schemas.microsoft.com/office/powerpoint/2012/main" userId="S::jess.sharp@anglicarewa.org.au::0f46910e-349d-4728-9e30-ebac2b3547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65AC"/>
    <a:srgbClr val="377DAF"/>
    <a:srgbClr val="FFFFFF"/>
    <a:srgbClr val="D7787D"/>
    <a:srgbClr val="FEF3F4"/>
    <a:srgbClr val="F4898F"/>
    <a:srgbClr val="8FCC89"/>
    <a:srgbClr val="639963"/>
    <a:srgbClr val="67B2E2"/>
    <a:srgbClr val="B96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D0733-FC42-91ED-7AD0-6F262160E3CA}" v="25" dt="2024-07-30T06:42:4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3AC4AC1-2AD9-1343-B1A8-0549F6E6B704}" type="datetimeFigureOut">
              <a:rPr lang="en-US" smtClean="0"/>
              <a:pPr/>
              <a:t>7/30/2024</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AD084ED8-4FE5-DC45-B8AB-E266FB9A2302}" type="slidenum">
              <a:rPr lang="en-US" smtClean="0"/>
              <a:pPr/>
              <a:t>‹#›</a:t>
            </a:fld>
            <a:endParaRPr lang="en-US"/>
          </a:p>
        </p:txBody>
      </p:sp>
    </p:spTree>
    <p:extLst>
      <p:ext uri="{BB962C8B-B14F-4D97-AF65-F5344CB8AC3E}">
        <p14:creationId xmlns:p14="http://schemas.microsoft.com/office/powerpoint/2010/main" val="124985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D084ED8-4FE5-DC45-B8AB-E266FB9A2302}" type="slidenum">
              <a:rPr lang="en-US" smtClean="0"/>
              <a:pPr/>
              <a:t>12</a:t>
            </a:fld>
            <a:endParaRPr lang="en-US"/>
          </a:p>
        </p:txBody>
      </p:sp>
    </p:spTree>
    <p:extLst>
      <p:ext uri="{BB962C8B-B14F-4D97-AF65-F5344CB8AC3E}">
        <p14:creationId xmlns:p14="http://schemas.microsoft.com/office/powerpoint/2010/main" val="57958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D084ED8-4FE5-DC45-B8AB-E266FB9A2302}" type="slidenum">
              <a:rPr lang="en-US" smtClean="0"/>
              <a:pPr/>
              <a:t>13</a:t>
            </a:fld>
            <a:endParaRPr lang="en-US"/>
          </a:p>
        </p:txBody>
      </p:sp>
    </p:spTree>
    <p:extLst>
      <p:ext uri="{BB962C8B-B14F-4D97-AF65-F5344CB8AC3E}">
        <p14:creationId xmlns:p14="http://schemas.microsoft.com/office/powerpoint/2010/main" val="257479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2D15101-D4BA-2A49-96C2-7425E01A69EA}" type="slidenum">
              <a:rPr lang="en-AU" smtClean="0"/>
              <a:t>16</a:t>
            </a:fld>
            <a:endParaRPr lang="en-AU"/>
          </a:p>
        </p:txBody>
      </p:sp>
    </p:spTree>
    <p:extLst>
      <p:ext uri="{BB962C8B-B14F-4D97-AF65-F5344CB8AC3E}">
        <p14:creationId xmlns:p14="http://schemas.microsoft.com/office/powerpoint/2010/main" val="80448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2D15101-D4BA-2A49-96C2-7425E01A69EA}" type="slidenum">
              <a:rPr lang="en-AU" smtClean="0"/>
              <a:t>17</a:t>
            </a:fld>
            <a:endParaRPr lang="en-AU"/>
          </a:p>
        </p:txBody>
      </p:sp>
    </p:spTree>
    <p:extLst>
      <p:ext uri="{BB962C8B-B14F-4D97-AF65-F5344CB8AC3E}">
        <p14:creationId xmlns:p14="http://schemas.microsoft.com/office/powerpoint/2010/main" val="96454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B43EE8F-4386-C731-B4D3-039CB74CEA62}"/>
              </a:ext>
            </a:extLst>
          </p:cNvPr>
          <p:cNvSpPr>
            <a:spLocks noGrp="1"/>
          </p:cNvSpPr>
          <p:nvPr>
            <p:ph type="sldNum" sz="quarter" idx="4"/>
          </p:nvPr>
        </p:nvSpPr>
        <p:spPr>
          <a:xfrm>
            <a:off x="5150350" y="9188363"/>
            <a:ext cx="1543050" cy="527050"/>
          </a:xfrm>
          <a:prstGeom prst="rect">
            <a:avLst/>
          </a:prstGeom>
        </p:spPr>
        <p:txBody>
          <a:bodyPr vert="horz" lIns="91440" tIns="45720" rIns="91440" bIns="45720" rtlCol="0" anchor="ctr"/>
          <a:lstStyle>
            <a:lvl1pPr algn="r">
              <a:defRPr sz="1100">
                <a:solidFill>
                  <a:srgbClr val="58595B"/>
                </a:solidFill>
                <a:latin typeface="Century Gothic" panose="020B0502020202020204" pitchFamily="34" charset="0"/>
              </a:defRPr>
            </a:lvl1pPr>
          </a:lstStyle>
          <a:p>
            <a:fld id="{6ED58FD9-2B03-5542-8F6E-FDFB713EF55D}" type="slidenum">
              <a:rPr lang="en-US" smtClean="0"/>
              <a:pPr/>
              <a:t>‹#›</a:t>
            </a:fld>
            <a:endParaRPr lang="en-US"/>
          </a:p>
        </p:txBody>
      </p:sp>
    </p:spTree>
    <p:extLst>
      <p:ext uri="{BB962C8B-B14F-4D97-AF65-F5344CB8AC3E}">
        <p14:creationId xmlns:p14="http://schemas.microsoft.com/office/powerpoint/2010/main" val="7252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553A61F-5D21-2916-B9E6-FC71462BAB36}"/>
              </a:ext>
            </a:extLst>
          </p:cNvPr>
          <p:cNvSpPr>
            <a:spLocks noGrp="1"/>
          </p:cNvSpPr>
          <p:nvPr>
            <p:ph type="sldNum" sz="quarter" idx="4"/>
          </p:nvPr>
        </p:nvSpPr>
        <p:spPr>
          <a:xfrm>
            <a:off x="5150350" y="9188363"/>
            <a:ext cx="1543050" cy="527050"/>
          </a:xfrm>
          <a:prstGeom prst="rect">
            <a:avLst/>
          </a:prstGeom>
        </p:spPr>
        <p:txBody>
          <a:bodyPr vert="horz" lIns="91440" tIns="45720" rIns="91440" bIns="45720" rtlCol="0" anchor="ctr"/>
          <a:lstStyle>
            <a:lvl1pPr algn="r">
              <a:defRPr sz="1100">
                <a:solidFill>
                  <a:srgbClr val="58595B"/>
                </a:solidFill>
                <a:latin typeface="Century Gothic" panose="020B0502020202020204" pitchFamily="34" charset="0"/>
              </a:defRPr>
            </a:lvl1pPr>
          </a:lstStyle>
          <a:p>
            <a:fld id="{6ED58FD9-2B03-5542-8F6E-FDFB713EF55D}" type="slidenum">
              <a:rPr lang="en-US" smtClean="0"/>
              <a:pPr/>
              <a:t>‹#›</a:t>
            </a:fld>
            <a:endParaRPr lang="en-US"/>
          </a:p>
        </p:txBody>
      </p:sp>
    </p:spTree>
    <p:extLst>
      <p:ext uri="{BB962C8B-B14F-4D97-AF65-F5344CB8AC3E}">
        <p14:creationId xmlns:p14="http://schemas.microsoft.com/office/powerpoint/2010/main" val="14310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b="0" i="0">
                <a:latin typeface="Century Gothic" panose="020B0502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b="0" i="0">
                <a:latin typeface="Century Gothic" panose="020B0502020202020204" pitchFamily="34" charset="0"/>
              </a:defRPr>
            </a:lvl1pPr>
            <a:lvl2pPr marL="342891" indent="0" algn="ctr">
              <a:buNone/>
              <a:defRPr sz="1500"/>
            </a:lvl2pPr>
            <a:lvl3pPr marL="685782" indent="0" algn="ctr">
              <a:buNone/>
              <a:defRPr sz="1350"/>
            </a:lvl3pPr>
            <a:lvl4pPr marL="1028673" indent="0" algn="ctr">
              <a:buNone/>
              <a:defRPr sz="1200"/>
            </a:lvl4pPr>
            <a:lvl5pPr marL="1371563" indent="0" algn="ctr">
              <a:buNone/>
              <a:defRPr sz="1200"/>
            </a:lvl5pPr>
            <a:lvl6pPr marL="1714454" indent="0" algn="ctr">
              <a:buNone/>
              <a:defRPr sz="1200"/>
            </a:lvl6pPr>
            <a:lvl7pPr marL="2057345" indent="0" algn="ctr">
              <a:buNone/>
              <a:defRPr sz="1200"/>
            </a:lvl7pPr>
            <a:lvl8pPr marL="2400236" indent="0" algn="ctr">
              <a:buNone/>
              <a:defRPr sz="1200"/>
            </a:lvl8pPr>
            <a:lvl9pPr marL="2743127"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b="0" i="0">
                <a:latin typeface="Century Gothic" panose="020B0502020202020204" pitchFamily="34" charset="0"/>
              </a:defRPr>
            </a:lvl1pPr>
          </a:lstStyle>
          <a:p>
            <a:endParaRPr lang="en-AU"/>
          </a:p>
        </p:txBody>
      </p:sp>
      <p:sp>
        <p:nvSpPr>
          <p:cNvPr id="5" name="Footer Placeholder 4"/>
          <p:cNvSpPr>
            <a:spLocks noGrp="1"/>
          </p:cNvSpPr>
          <p:nvPr>
            <p:ph type="ftr" sz="quarter" idx="11"/>
          </p:nvPr>
        </p:nvSpPr>
        <p:spPr/>
        <p:txBody>
          <a:bodyPr/>
          <a:lstStyle>
            <a:lvl1pPr>
              <a:defRPr b="0" i="0">
                <a:latin typeface="Century Gothic" panose="020B0502020202020204" pitchFamily="34" charset="0"/>
              </a:defRPr>
            </a:lvl1pPr>
          </a:lstStyle>
          <a:p>
            <a:endParaRPr lang="en-AU"/>
          </a:p>
        </p:txBody>
      </p:sp>
      <p:sp>
        <p:nvSpPr>
          <p:cNvPr id="6" name="Slide Number Placeholder 5"/>
          <p:cNvSpPr>
            <a:spLocks noGrp="1"/>
          </p:cNvSpPr>
          <p:nvPr>
            <p:ph type="sldNum" sz="quarter" idx="12"/>
          </p:nvPr>
        </p:nvSpPr>
        <p:spPr/>
        <p:txBody>
          <a:bodyPr/>
          <a:lstStyle>
            <a:lvl1pPr>
              <a:defRPr b="0" i="0">
                <a:latin typeface="Century Gothic" panose="020B0502020202020204" pitchFamily="34" charset="0"/>
              </a:defRPr>
            </a:lvl1pPr>
          </a:lstStyle>
          <a:p>
            <a:fld id="{4A511020-DA4B-2744-9D7F-2F86D38D1CE4}" type="slidenum">
              <a:rPr lang="en-AU" smtClean="0"/>
              <a:pPr/>
              <a:t>‹#›</a:t>
            </a:fld>
            <a:endParaRPr lang="en-AU"/>
          </a:p>
        </p:txBody>
      </p:sp>
    </p:spTree>
    <p:extLst>
      <p:ext uri="{BB962C8B-B14F-4D97-AF65-F5344CB8AC3E}">
        <p14:creationId xmlns:p14="http://schemas.microsoft.com/office/powerpoint/2010/main" val="243137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5C1AACED-1553-9AED-33BE-A160ECA15D44}"/>
              </a:ext>
            </a:extLst>
          </p:cNvPr>
          <p:cNvPicPr>
            <a:picLocks noChangeAspect="1"/>
          </p:cNvPicPr>
          <p:nvPr userDrawn="1"/>
        </p:nvPicPr>
        <p:blipFill>
          <a:blip r:embed="rId3"/>
          <a:stretch>
            <a:fillRect/>
          </a:stretch>
        </p:blipFill>
        <p:spPr>
          <a:xfrm>
            <a:off x="5458968" y="240890"/>
            <a:ext cx="1325879" cy="1016507"/>
          </a:xfrm>
          <a:prstGeom prst="rect">
            <a:avLst/>
          </a:prstGeom>
        </p:spPr>
      </p:pic>
    </p:spTree>
    <p:extLst>
      <p:ext uri="{BB962C8B-B14F-4D97-AF65-F5344CB8AC3E}">
        <p14:creationId xmlns:p14="http://schemas.microsoft.com/office/powerpoint/2010/main" val="103353262"/>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1320770" rtl="0" eaLnBrk="1" latinLnBrk="0" hangingPunct="1">
        <a:lnSpc>
          <a:spcPct val="90000"/>
        </a:lnSpc>
        <a:spcBef>
          <a:spcPct val="0"/>
        </a:spcBef>
        <a:buNone/>
        <a:defRPr sz="6356" kern="1200">
          <a:solidFill>
            <a:schemeClr val="tx1"/>
          </a:solidFill>
          <a:latin typeface="+mj-lt"/>
          <a:ea typeface="+mj-ea"/>
          <a:cs typeface="+mj-cs"/>
        </a:defRPr>
      </a:lvl1pPr>
    </p:titleStyle>
    <p:bodyStyle>
      <a:lvl1pPr marL="330192" indent="-330192" algn="l" defTabSz="1320770" rtl="0" eaLnBrk="1" latinLnBrk="0" hangingPunct="1">
        <a:lnSpc>
          <a:spcPct val="90000"/>
        </a:lnSpc>
        <a:spcBef>
          <a:spcPts val="1445"/>
        </a:spcBef>
        <a:buFont typeface="Arial" panose="020B0604020202020204" pitchFamily="34" charset="0"/>
        <a:buChar char="•"/>
        <a:defRPr sz="4044" kern="1200">
          <a:solidFill>
            <a:schemeClr val="tx1"/>
          </a:solidFill>
          <a:latin typeface="+mn-lt"/>
          <a:ea typeface="+mn-ea"/>
          <a:cs typeface="+mn-cs"/>
        </a:defRPr>
      </a:lvl1pPr>
      <a:lvl2pPr marL="990577" indent="-330192" algn="l" defTabSz="1320770" rtl="0" eaLnBrk="1" latinLnBrk="0" hangingPunct="1">
        <a:lnSpc>
          <a:spcPct val="90000"/>
        </a:lnSpc>
        <a:spcBef>
          <a:spcPts val="722"/>
        </a:spcBef>
        <a:buFont typeface="Arial" panose="020B0604020202020204" pitchFamily="34" charset="0"/>
        <a:buChar char="•"/>
        <a:defRPr sz="3466" kern="1200">
          <a:solidFill>
            <a:schemeClr val="tx1"/>
          </a:solidFill>
          <a:latin typeface="+mn-lt"/>
          <a:ea typeface="+mn-ea"/>
          <a:cs typeface="+mn-cs"/>
        </a:defRPr>
      </a:lvl2pPr>
      <a:lvl3pPr marL="1650962" indent="-330192" algn="l" defTabSz="1320770" rtl="0" eaLnBrk="1" latinLnBrk="0" hangingPunct="1">
        <a:lnSpc>
          <a:spcPct val="90000"/>
        </a:lnSpc>
        <a:spcBef>
          <a:spcPts val="722"/>
        </a:spcBef>
        <a:buFont typeface="Arial" panose="020B0604020202020204" pitchFamily="34" charset="0"/>
        <a:buChar char="•"/>
        <a:defRPr sz="2888" kern="1200">
          <a:solidFill>
            <a:schemeClr val="tx1"/>
          </a:solidFill>
          <a:latin typeface="+mn-lt"/>
          <a:ea typeface="+mn-ea"/>
          <a:cs typeface="+mn-cs"/>
        </a:defRPr>
      </a:lvl3pPr>
      <a:lvl4pPr marL="2311347"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4pPr>
      <a:lvl5pPr marL="2971732"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5pPr>
      <a:lvl6pPr marL="3632116"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6pPr>
      <a:lvl7pPr marL="4292500"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7pPr>
      <a:lvl8pPr marL="4952885"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8pPr>
      <a:lvl9pPr marL="5613270"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9pPr>
    </p:bodyStyle>
    <p:otherStyle>
      <a:defPPr>
        <a:defRPr lang="en-US"/>
      </a:defPPr>
      <a:lvl1pPr marL="0" algn="l" defTabSz="1320770" rtl="0" eaLnBrk="1" latinLnBrk="0" hangingPunct="1">
        <a:defRPr sz="2599" kern="1200">
          <a:solidFill>
            <a:schemeClr val="tx1"/>
          </a:solidFill>
          <a:latin typeface="+mn-lt"/>
          <a:ea typeface="+mn-ea"/>
          <a:cs typeface="+mn-cs"/>
        </a:defRPr>
      </a:lvl1pPr>
      <a:lvl2pPr marL="660385" algn="l" defTabSz="1320770" rtl="0" eaLnBrk="1" latinLnBrk="0" hangingPunct="1">
        <a:defRPr sz="2599" kern="1200">
          <a:solidFill>
            <a:schemeClr val="tx1"/>
          </a:solidFill>
          <a:latin typeface="+mn-lt"/>
          <a:ea typeface="+mn-ea"/>
          <a:cs typeface="+mn-cs"/>
        </a:defRPr>
      </a:lvl2pPr>
      <a:lvl3pPr marL="1320770" algn="l" defTabSz="1320770" rtl="0" eaLnBrk="1" latinLnBrk="0" hangingPunct="1">
        <a:defRPr sz="2599" kern="1200">
          <a:solidFill>
            <a:schemeClr val="tx1"/>
          </a:solidFill>
          <a:latin typeface="+mn-lt"/>
          <a:ea typeface="+mn-ea"/>
          <a:cs typeface="+mn-cs"/>
        </a:defRPr>
      </a:lvl3pPr>
      <a:lvl4pPr marL="1981155" algn="l" defTabSz="1320770" rtl="0" eaLnBrk="1" latinLnBrk="0" hangingPunct="1">
        <a:defRPr sz="2599" kern="1200">
          <a:solidFill>
            <a:schemeClr val="tx1"/>
          </a:solidFill>
          <a:latin typeface="+mn-lt"/>
          <a:ea typeface="+mn-ea"/>
          <a:cs typeface="+mn-cs"/>
        </a:defRPr>
      </a:lvl4pPr>
      <a:lvl5pPr marL="2641539" algn="l" defTabSz="1320770" rtl="0" eaLnBrk="1" latinLnBrk="0" hangingPunct="1">
        <a:defRPr sz="2599" kern="1200">
          <a:solidFill>
            <a:schemeClr val="tx1"/>
          </a:solidFill>
          <a:latin typeface="+mn-lt"/>
          <a:ea typeface="+mn-ea"/>
          <a:cs typeface="+mn-cs"/>
        </a:defRPr>
      </a:lvl5pPr>
      <a:lvl6pPr marL="3301923" algn="l" defTabSz="1320770" rtl="0" eaLnBrk="1" latinLnBrk="0" hangingPunct="1">
        <a:defRPr sz="2599" kern="1200">
          <a:solidFill>
            <a:schemeClr val="tx1"/>
          </a:solidFill>
          <a:latin typeface="+mn-lt"/>
          <a:ea typeface="+mn-ea"/>
          <a:cs typeface="+mn-cs"/>
        </a:defRPr>
      </a:lvl6pPr>
      <a:lvl7pPr marL="3962308" algn="l" defTabSz="1320770" rtl="0" eaLnBrk="1" latinLnBrk="0" hangingPunct="1">
        <a:defRPr sz="2599" kern="1200">
          <a:solidFill>
            <a:schemeClr val="tx1"/>
          </a:solidFill>
          <a:latin typeface="+mn-lt"/>
          <a:ea typeface="+mn-ea"/>
          <a:cs typeface="+mn-cs"/>
        </a:defRPr>
      </a:lvl7pPr>
      <a:lvl8pPr marL="4622693" algn="l" defTabSz="1320770" rtl="0" eaLnBrk="1" latinLnBrk="0" hangingPunct="1">
        <a:defRPr sz="2599" kern="1200">
          <a:solidFill>
            <a:schemeClr val="tx1"/>
          </a:solidFill>
          <a:latin typeface="+mn-lt"/>
          <a:ea typeface="+mn-ea"/>
          <a:cs typeface="+mn-cs"/>
        </a:defRPr>
      </a:lvl8pPr>
      <a:lvl9pPr marL="5283078" algn="l" defTabSz="1320770" rtl="0" eaLnBrk="1" latinLnBrk="0" hangingPunct="1">
        <a:defRPr sz="2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276033"/>
      </p:ext>
    </p:extLst>
  </p:cSld>
  <p:clrMap bg1="lt1" tx1="dk1" bg2="lt2" tx2="dk2" accent1="accent1" accent2="accent2" accent3="accent3" accent4="accent4" accent5="accent5" accent6="accent6" hlink="hlink" folHlink="folHlink"/>
  <p:sldLayoutIdLst>
    <p:sldLayoutId id="2147483663" r:id="rId1"/>
    <p:sldLayoutId id="2147483666" r:id="rId2"/>
  </p:sldLayoutIdLst>
  <p:hf sldNum="0" hdr="0" ftr="0" dt="0"/>
  <p:txStyles>
    <p:titleStyle>
      <a:lvl1pPr algn="l" defTabSz="1320770" rtl="0" eaLnBrk="1" latinLnBrk="0" hangingPunct="1">
        <a:lnSpc>
          <a:spcPct val="90000"/>
        </a:lnSpc>
        <a:spcBef>
          <a:spcPct val="0"/>
        </a:spcBef>
        <a:buNone/>
        <a:defRPr sz="6356" kern="1200">
          <a:solidFill>
            <a:schemeClr val="tx1"/>
          </a:solidFill>
          <a:latin typeface="+mj-lt"/>
          <a:ea typeface="+mj-ea"/>
          <a:cs typeface="+mj-cs"/>
        </a:defRPr>
      </a:lvl1pPr>
    </p:titleStyle>
    <p:bodyStyle>
      <a:lvl1pPr marL="330192" indent="-330192" algn="l" defTabSz="1320770" rtl="0" eaLnBrk="1" latinLnBrk="0" hangingPunct="1">
        <a:lnSpc>
          <a:spcPct val="90000"/>
        </a:lnSpc>
        <a:spcBef>
          <a:spcPts val="1445"/>
        </a:spcBef>
        <a:buFont typeface="Arial" panose="020B0604020202020204" pitchFamily="34" charset="0"/>
        <a:buChar char="•"/>
        <a:defRPr sz="4044" kern="1200">
          <a:solidFill>
            <a:schemeClr val="tx1"/>
          </a:solidFill>
          <a:latin typeface="+mn-lt"/>
          <a:ea typeface="+mn-ea"/>
          <a:cs typeface="+mn-cs"/>
        </a:defRPr>
      </a:lvl1pPr>
      <a:lvl2pPr marL="990577" indent="-330192" algn="l" defTabSz="1320770" rtl="0" eaLnBrk="1" latinLnBrk="0" hangingPunct="1">
        <a:lnSpc>
          <a:spcPct val="90000"/>
        </a:lnSpc>
        <a:spcBef>
          <a:spcPts val="722"/>
        </a:spcBef>
        <a:buFont typeface="Arial" panose="020B0604020202020204" pitchFamily="34" charset="0"/>
        <a:buChar char="•"/>
        <a:defRPr sz="3466" kern="1200">
          <a:solidFill>
            <a:schemeClr val="tx1"/>
          </a:solidFill>
          <a:latin typeface="+mn-lt"/>
          <a:ea typeface="+mn-ea"/>
          <a:cs typeface="+mn-cs"/>
        </a:defRPr>
      </a:lvl2pPr>
      <a:lvl3pPr marL="1650962" indent="-330192" algn="l" defTabSz="1320770" rtl="0" eaLnBrk="1" latinLnBrk="0" hangingPunct="1">
        <a:lnSpc>
          <a:spcPct val="90000"/>
        </a:lnSpc>
        <a:spcBef>
          <a:spcPts val="722"/>
        </a:spcBef>
        <a:buFont typeface="Arial" panose="020B0604020202020204" pitchFamily="34" charset="0"/>
        <a:buChar char="•"/>
        <a:defRPr sz="2888" kern="1200">
          <a:solidFill>
            <a:schemeClr val="tx1"/>
          </a:solidFill>
          <a:latin typeface="+mn-lt"/>
          <a:ea typeface="+mn-ea"/>
          <a:cs typeface="+mn-cs"/>
        </a:defRPr>
      </a:lvl3pPr>
      <a:lvl4pPr marL="2311347"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4pPr>
      <a:lvl5pPr marL="2971732"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5pPr>
      <a:lvl6pPr marL="3632116"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6pPr>
      <a:lvl7pPr marL="4292500"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7pPr>
      <a:lvl8pPr marL="4952885"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8pPr>
      <a:lvl9pPr marL="5613270" indent="-330192" algn="l" defTabSz="1320770" rtl="0" eaLnBrk="1" latinLnBrk="0" hangingPunct="1">
        <a:lnSpc>
          <a:spcPct val="90000"/>
        </a:lnSpc>
        <a:spcBef>
          <a:spcPts val="722"/>
        </a:spcBef>
        <a:buFont typeface="Arial" panose="020B0604020202020204" pitchFamily="34" charset="0"/>
        <a:buChar char="•"/>
        <a:defRPr sz="2599" kern="1200">
          <a:solidFill>
            <a:schemeClr val="tx1"/>
          </a:solidFill>
          <a:latin typeface="+mn-lt"/>
          <a:ea typeface="+mn-ea"/>
          <a:cs typeface="+mn-cs"/>
        </a:defRPr>
      </a:lvl9pPr>
    </p:bodyStyle>
    <p:otherStyle>
      <a:defPPr>
        <a:defRPr lang="en-US"/>
      </a:defPPr>
      <a:lvl1pPr marL="0" algn="l" defTabSz="1320770" rtl="0" eaLnBrk="1" latinLnBrk="0" hangingPunct="1">
        <a:defRPr sz="2599" kern="1200">
          <a:solidFill>
            <a:schemeClr val="tx1"/>
          </a:solidFill>
          <a:latin typeface="+mn-lt"/>
          <a:ea typeface="+mn-ea"/>
          <a:cs typeface="+mn-cs"/>
        </a:defRPr>
      </a:lvl1pPr>
      <a:lvl2pPr marL="660385" algn="l" defTabSz="1320770" rtl="0" eaLnBrk="1" latinLnBrk="0" hangingPunct="1">
        <a:defRPr sz="2599" kern="1200">
          <a:solidFill>
            <a:schemeClr val="tx1"/>
          </a:solidFill>
          <a:latin typeface="+mn-lt"/>
          <a:ea typeface="+mn-ea"/>
          <a:cs typeface="+mn-cs"/>
        </a:defRPr>
      </a:lvl2pPr>
      <a:lvl3pPr marL="1320770" algn="l" defTabSz="1320770" rtl="0" eaLnBrk="1" latinLnBrk="0" hangingPunct="1">
        <a:defRPr sz="2599" kern="1200">
          <a:solidFill>
            <a:schemeClr val="tx1"/>
          </a:solidFill>
          <a:latin typeface="+mn-lt"/>
          <a:ea typeface="+mn-ea"/>
          <a:cs typeface="+mn-cs"/>
        </a:defRPr>
      </a:lvl3pPr>
      <a:lvl4pPr marL="1981155" algn="l" defTabSz="1320770" rtl="0" eaLnBrk="1" latinLnBrk="0" hangingPunct="1">
        <a:defRPr sz="2599" kern="1200">
          <a:solidFill>
            <a:schemeClr val="tx1"/>
          </a:solidFill>
          <a:latin typeface="+mn-lt"/>
          <a:ea typeface="+mn-ea"/>
          <a:cs typeface="+mn-cs"/>
        </a:defRPr>
      </a:lvl4pPr>
      <a:lvl5pPr marL="2641539" algn="l" defTabSz="1320770" rtl="0" eaLnBrk="1" latinLnBrk="0" hangingPunct="1">
        <a:defRPr sz="2599" kern="1200">
          <a:solidFill>
            <a:schemeClr val="tx1"/>
          </a:solidFill>
          <a:latin typeface="+mn-lt"/>
          <a:ea typeface="+mn-ea"/>
          <a:cs typeface="+mn-cs"/>
        </a:defRPr>
      </a:lvl5pPr>
      <a:lvl6pPr marL="3301923" algn="l" defTabSz="1320770" rtl="0" eaLnBrk="1" latinLnBrk="0" hangingPunct="1">
        <a:defRPr sz="2599" kern="1200">
          <a:solidFill>
            <a:schemeClr val="tx1"/>
          </a:solidFill>
          <a:latin typeface="+mn-lt"/>
          <a:ea typeface="+mn-ea"/>
          <a:cs typeface="+mn-cs"/>
        </a:defRPr>
      </a:lvl6pPr>
      <a:lvl7pPr marL="3962308" algn="l" defTabSz="1320770" rtl="0" eaLnBrk="1" latinLnBrk="0" hangingPunct="1">
        <a:defRPr sz="2599" kern="1200">
          <a:solidFill>
            <a:schemeClr val="tx1"/>
          </a:solidFill>
          <a:latin typeface="+mn-lt"/>
          <a:ea typeface="+mn-ea"/>
          <a:cs typeface="+mn-cs"/>
        </a:defRPr>
      </a:lvl7pPr>
      <a:lvl8pPr marL="4622693" algn="l" defTabSz="1320770" rtl="0" eaLnBrk="1" latinLnBrk="0" hangingPunct="1">
        <a:defRPr sz="2599" kern="1200">
          <a:solidFill>
            <a:schemeClr val="tx1"/>
          </a:solidFill>
          <a:latin typeface="+mn-lt"/>
          <a:ea typeface="+mn-ea"/>
          <a:cs typeface="+mn-cs"/>
        </a:defRPr>
      </a:lvl8pPr>
      <a:lvl9pPr marL="5283078" algn="l" defTabSz="1320770" rtl="0" eaLnBrk="1" latinLnBrk="0" hangingPunct="1">
        <a:defRPr sz="2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FEB5835-9D58-ED60-463D-26EEFB7D9A41}"/>
              </a:ext>
            </a:extLst>
          </p:cNvPr>
          <p:cNvPicPr>
            <a:picLocks noChangeAspect="1"/>
          </p:cNvPicPr>
          <p:nvPr/>
        </p:nvPicPr>
        <p:blipFill rotWithShape="1">
          <a:blip r:embed="rId2"/>
          <a:srcRect r="26492"/>
          <a:stretch/>
        </p:blipFill>
        <p:spPr>
          <a:xfrm>
            <a:off x="-1" y="0"/>
            <a:ext cx="6857999" cy="9882321"/>
          </a:xfrm>
          <a:prstGeom prst="rect">
            <a:avLst/>
          </a:prstGeom>
        </p:spPr>
      </p:pic>
      <p:pic>
        <p:nvPicPr>
          <p:cNvPr id="5" name="Picture 4" descr="A picture containing linedrawing&#10;&#10;Description automatically generated">
            <a:extLst>
              <a:ext uri="{FF2B5EF4-FFF2-40B4-BE49-F238E27FC236}">
                <a16:creationId xmlns:a16="http://schemas.microsoft.com/office/drawing/2014/main" id="{6A5A65E9-61AF-F946-0161-75E50A91BC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8" b="89888" l="8989" r="93258">
                        <a14:foregroundMark x1="16105" y1="28277" x2="16105" y2="28277"/>
                        <a14:foregroundMark x1="15730" y1="28839" x2="19476" y2="38015"/>
                        <a14:foregroundMark x1="15543" y1="25281" x2="22097" y2="24532"/>
                        <a14:foregroundMark x1="23408" y1="26030" x2="23596" y2="26779"/>
                        <a14:foregroundMark x1="13296" y1="35019" x2="13670" y2="35206"/>
                        <a14:foregroundMark x1="24532" y1="36891" x2="24532" y2="36891"/>
                        <a14:foregroundMark x1="9176" y1="60300" x2="9176" y2="60300"/>
                        <a14:foregroundMark x1="10861" y1="64045" x2="10861" y2="64045"/>
                        <a14:foregroundMark x1="13858" y1="65918" x2="13858" y2="65918"/>
                        <a14:foregroundMark x1="30712" y1="73596" x2="30712" y2="73596"/>
                        <a14:foregroundMark x1="34831" y1="61985" x2="34831" y2="61985"/>
                        <a14:foregroundMark x1="29213" y1="62547" x2="40449" y2="64419"/>
                        <a14:foregroundMark x1="40449" y1="64419" x2="41011" y2="64419"/>
                        <a14:foregroundMark x1="31273" y1="76966" x2="37266" y2="70599"/>
                        <a14:foregroundMark x1="38015" y1="73970" x2="38951" y2="82959"/>
                        <a14:foregroundMark x1="38951" y1="82959" x2="39139" y2="82959"/>
                        <a14:foregroundMark x1="43633" y1="40075" x2="43633" y2="40075"/>
                        <a14:foregroundMark x1="37828" y1="45131" x2="37828" y2="45131"/>
                        <a14:foregroundMark x1="36517" y1="27903" x2="36517" y2="27903"/>
                        <a14:foregroundMark x1="35019" y1="28652" x2="39513" y2="25843"/>
                        <a14:foregroundMark x1="24719" y1="31273" x2="26217" y2="34082"/>
                        <a14:foregroundMark x1="55805" y1="49625" x2="62734" y2="66479"/>
                        <a14:foregroundMark x1="59925" y1="52434" x2="69663" y2="65918"/>
                        <a14:foregroundMark x1="57865" y1="79588" x2="82210" y2="72846"/>
                        <a14:foregroundMark x1="82210" y1="72846" x2="87828" y2="64981"/>
                        <a14:foregroundMark x1="87828" y1="64981" x2="86517" y2="61049"/>
                        <a14:foregroundMark x1="78652" y1="54494" x2="87079" y2="53745"/>
                        <a14:foregroundMark x1="87079" y1="53745" x2="91386" y2="61049"/>
                        <a14:foregroundMark x1="91386" y1="61049" x2="88951" y2="78090"/>
                        <a14:foregroundMark x1="93071" y1="66292" x2="92697" y2="81461"/>
                        <a14:foregroundMark x1="91573" y1="84270" x2="62547" y2="81835"/>
                        <a14:foregroundMark x1="57865" y1="21536" x2="62921" y2="18727"/>
                        <a14:foregroundMark x1="91386" y1="83146" x2="91386" y2="83146"/>
                        <a14:foregroundMark x1="91199" y1="82584" x2="91199" y2="82584"/>
                        <a14:foregroundMark x1="91386" y1="82397" x2="91386" y2="82397"/>
                        <a14:foregroundMark x1="91573" y1="82397" x2="91573" y2="82397"/>
                        <a14:foregroundMark x1="91573" y1="83333" x2="91573" y2="83333"/>
                        <a14:foregroundMark x1="91199" y1="83146" x2="91199" y2="83146"/>
                        <a14:foregroundMark x1="90262" y1="86517" x2="90262" y2="86517"/>
                        <a14:foregroundMark x1="90449" y1="86330" x2="90449" y2="86330"/>
                        <a14:foregroundMark x1="90824" y1="84644" x2="90637" y2="87640"/>
                        <a14:foregroundMark x1="90449" y1="85955" x2="91011" y2="88390"/>
                        <a14:foregroundMark x1="90824" y1="86517" x2="90449" y2="88390"/>
                        <a14:foregroundMark x1="92884" y1="55243" x2="93258" y2="60300"/>
                        <a14:foregroundMark x1="23596" y1="25655" x2="23596" y2="25655"/>
                        <a14:foregroundMark x1="79588" y1="26404" x2="79588" y2="26404"/>
                        <a14:foregroundMark x1="41386" y1="24157" x2="41386" y2="24157"/>
                        <a14:foregroundMark x1="41760" y1="24532" x2="41760" y2="24532"/>
                        <a14:foregroundMark x1="41948" y1="24532" x2="41948" y2="24532"/>
                      </a14:backgroundRemoval>
                    </a14:imgEffect>
                  </a14:imgLayer>
                </a14:imgProps>
              </a:ext>
            </a:extLst>
          </a:blip>
          <a:stretch>
            <a:fillRect/>
          </a:stretch>
        </p:blipFill>
        <p:spPr>
          <a:xfrm>
            <a:off x="-17355" y="2070100"/>
            <a:ext cx="6790713" cy="6790713"/>
          </a:xfrm>
          <a:prstGeom prst="rect">
            <a:avLst/>
          </a:prstGeom>
        </p:spPr>
      </p:pic>
      <p:sp>
        <p:nvSpPr>
          <p:cNvPr id="14" name="Freeform 13">
            <a:extLst>
              <a:ext uri="{FF2B5EF4-FFF2-40B4-BE49-F238E27FC236}">
                <a16:creationId xmlns:a16="http://schemas.microsoft.com/office/drawing/2014/main" id="{69EE84F3-9D90-40B7-3949-52937315C919}"/>
              </a:ext>
            </a:extLst>
          </p:cNvPr>
          <p:cNvSpPr/>
          <p:nvPr/>
        </p:nvSpPr>
        <p:spPr>
          <a:xfrm>
            <a:off x="0" y="516066"/>
            <a:ext cx="6215063" cy="1215984"/>
          </a:xfrm>
          <a:custGeom>
            <a:avLst/>
            <a:gdLst>
              <a:gd name="connsiteX0" fmla="*/ 0 w 4618355"/>
              <a:gd name="connsiteY0" fmla="*/ 0 h 866140"/>
              <a:gd name="connsiteX1" fmla="*/ 4177111 w 4618355"/>
              <a:gd name="connsiteY1" fmla="*/ 0 h 866140"/>
              <a:gd name="connsiteX2" fmla="*/ 4202850 w 4618355"/>
              <a:gd name="connsiteY2" fmla="*/ 0 h 866140"/>
              <a:gd name="connsiteX3" fmla="*/ 4202850 w 4618355"/>
              <a:gd name="connsiteY3" fmla="*/ 2547 h 866140"/>
              <a:gd name="connsiteX4" fmla="*/ 4266037 w 4618355"/>
              <a:gd name="connsiteY4" fmla="*/ 8799 h 866140"/>
              <a:gd name="connsiteX5" fmla="*/ 4618355 w 4618355"/>
              <a:gd name="connsiteY5" fmla="*/ 433070 h 866140"/>
              <a:gd name="connsiteX6" fmla="*/ 4266037 w 4618355"/>
              <a:gd name="connsiteY6" fmla="*/ 857342 h 866140"/>
              <a:gd name="connsiteX7" fmla="*/ 4202850 w 4618355"/>
              <a:gd name="connsiteY7" fmla="*/ 863593 h 866140"/>
              <a:gd name="connsiteX8" fmla="*/ 4202850 w 4618355"/>
              <a:gd name="connsiteY8" fmla="*/ 866140 h 866140"/>
              <a:gd name="connsiteX9" fmla="*/ 4177111 w 4618355"/>
              <a:gd name="connsiteY9" fmla="*/ 866140 h 866140"/>
              <a:gd name="connsiteX10" fmla="*/ 0 w 4618355"/>
              <a:gd name="connsiteY10" fmla="*/ 866140 h 8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8355" h="866140">
                <a:moveTo>
                  <a:pt x="0" y="0"/>
                </a:moveTo>
                <a:lnTo>
                  <a:pt x="4177111" y="0"/>
                </a:lnTo>
                <a:lnTo>
                  <a:pt x="4202850" y="0"/>
                </a:lnTo>
                <a:lnTo>
                  <a:pt x="4202850" y="2547"/>
                </a:lnTo>
                <a:lnTo>
                  <a:pt x="4266037" y="8799"/>
                </a:lnTo>
                <a:cubicBezTo>
                  <a:pt x="4467105" y="49181"/>
                  <a:pt x="4618355" y="223789"/>
                  <a:pt x="4618355" y="433070"/>
                </a:cubicBezTo>
                <a:cubicBezTo>
                  <a:pt x="4618355" y="642351"/>
                  <a:pt x="4467105" y="816960"/>
                  <a:pt x="4266037" y="857342"/>
                </a:cubicBezTo>
                <a:lnTo>
                  <a:pt x="4202850" y="863593"/>
                </a:lnTo>
                <a:lnTo>
                  <a:pt x="4202850" y="866140"/>
                </a:lnTo>
                <a:lnTo>
                  <a:pt x="4177111" y="866140"/>
                </a:lnTo>
                <a:lnTo>
                  <a:pt x="0" y="866140"/>
                </a:lnTo>
                <a:close/>
              </a:path>
            </a:pathLst>
          </a:custGeom>
          <a:gradFill>
            <a:gsLst>
              <a:gs pos="45000">
                <a:srgbClr val="377DAF"/>
              </a:gs>
              <a:gs pos="100000">
                <a:srgbClr val="8065AC">
                  <a:alpha val="14559"/>
                </a:srgbClr>
              </a:gs>
            </a:gsLst>
            <a:lin ang="1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3200" b="1">
                <a:solidFill>
                  <a:schemeClr val="bg1"/>
                </a:solidFill>
                <a:latin typeface="Century Gothic" panose="020B0502020202020204" pitchFamily="34" charset="0"/>
              </a:rPr>
              <a:t>   </a:t>
            </a:r>
            <a:r>
              <a:rPr lang="en-US" sz="3600" b="1">
                <a:solidFill>
                  <a:schemeClr val="bg1"/>
                </a:solidFill>
                <a:latin typeface="Century Gothic" panose="020B0502020202020204" pitchFamily="34" charset="0"/>
              </a:rPr>
              <a:t>Invest In Me</a:t>
            </a:r>
          </a:p>
        </p:txBody>
      </p:sp>
      <p:pic>
        <p:nvPicPr>
          <p:cNvPr id="3" name="Picture 2" descr="A picture containing logo&#10;&#10;Description automatically generated">
            <a:extLst>
              <a:ext uri="{FF2B5EF4-FFF2-40B4-BE49-F238E27FC236}">
                <a16:creationId xmlns:a16="http://schemas.microsoft.com/office/drawing/2014/main" id="{E177251A-6B8E-DB93-EE7D-91DF968FB43C}"/>
              </a:ext>
            </a:extLst>
          </p:cNvPr>
          <p:cNvPicPr>
            <a:picLocks noGrp="1" noRot="1" noChangeAspect="1" noMove="1" noResize="1" noEditPoints="1" noAdjustHandles="1" noChangeArrowheads="1" noChangeShapeType="1" noCrop="1"/>
          </p:cNvPicPr>
          <p:nvPr/>
        </p:nvPicPr>
        <p:blipFill>
          <a:blip r:embed="rId5"/>
          <a:stretch>
            <a:fillRect/>
          </a:stretch>
        </p:blipFill>
        <p:spPr>
          <a:xfrm>
            <a:off x="3957636" y="395511"/>
            <a:ext cx="2900362" cy="2223611"/>
          </a:xfrm>
          <a:prstGeom prst="rect">
            <a:avLst/>
          </a:prstGeom>
        </p:spPr>
      </p:pic>
      <p:sp>
        <p:nvSpPr>
          <p:cNvPr id="4" name="TextBox 3">
            <a:extLst>
              <a:ext uri="{FF2B5EF4-FFF2-40B4-BE49-F238E27FC236}">
                <a16:creationId xmlns:a16="http://schemas.microsoft.com/office/drawing/2014/main" id="{6E5AB73F-8233-5A3F-AE4F-8FA83432E4EE}"/>
              </a:ext>
            </a:extLst>
          </p:cNvPr>
          <p:cNvSpPr txBox="1"/>
          <p:nvPr/>
        </p:nvSpPr>
        <p:spPr>
          <a:xfrm>
            <a:off x="333929" y="1894740"/>
            <a:ext cx="4142377" cy="461665"/>
          </a:xfrm>
          <a:prstGeom prst="rect">
            <a:avLst/>
          </a:prstGeom>
          <a:noFill/>
        </p:spPr>
        <p:txBody>
          <a:bodyPr wrap="square" rtlCol="0">
            <a:spAutoFit/>
          </a:bodyPr>
          <a:lstStyle/>
          <a:p>
            <a:r>
              <a:rPr lang="en-AU" sz="2400" b="1">
                <a:solidFill>
                  <a:srgbClr val="8065AC"/>
                </a:solidFill>
                <a:latin typeface="Century Gothic" panose="020B0502020202020204" pitchFamily="34" charset="0"/>
              </a:rPr>
              <a:t>Practice Guidelines </a:t>
            </a:r>
            <a:endParaRPr lang="en-AU" sz="2400" b="1">
              <a:solidFill>
                <a:srgbClr val="8065AC"/>
              </a:solidFill>
              <a:effectLst/>
              <a:latin typeface="Century Gothic" panose="020B0502020202020204" pitchFamily="34" charset="0"/>
            </a:endParaRPr>
          </a:p>
        </p:txBody>
      </p:sp>
      <p:pic>
        <p:nvPicPr>
          <p:cNvPr id="16" name="Picture 15">
            <a:extLst>
              <a:ext uri="{FF2B5EF4-FFF2-40B4-BE49-F238E27FC236}">
                <a16:creationId xmlns:a16="http://schemas.microsoft.com/office/drawing/2014/main" id="{77011FAE-4BB5-D20C-E37F-706F8619A762}"/>
              </a:ext>
            </a:extLst>
          </p:cNvPr>
          <p:cNvPicPr>
            <a:picLocks noChangeAspect="1"/>
          </p:cNvPicPr>
          <p:nvPr/>
        </p:nvPicPr>
        <p:blipFill rotWithShape="1">
          <a:blip r:embed="rId6"/>
          <a:srcRect t="9029" b="21762"/>
          <a:stretch/>
        </p:blipFill>
        <p:spPr>
          <a:xfrm rot="5646694">
            <a:off x="2282945" y="5118242"/>
            <a:ext cx="2274277" cy="685571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8B08427E-53E3-2DED-CBD3-FA50DD986D53}"/>
              </a:ext>
            </a:extLst>
          </p:cNvPr>
          <p:cNvPicPr>
            <a:picLocks noChangeAspect="1"/>
          </p:cNvPicPr>
          <p:nvPr/>
        </p:nvPicPr>
        <p:blipFill>
          <a:blip r:embed="rId7"/>
          <a:stretch>
            <a:fillRect/>
          </a:stretch>
        </p:blipFill>
        <p:spPr>
          <a:xfrm>
            <a:off x="333929" y="9222281"/>
            <a:ext cx="2333933" cy="399103"/>
          </a:xfrm>
          <a:prstGeom prst="rect">
            <a:avLst/>
          </a:prstGeom>
        </p:spPr>
      </p:pic>
      <p:sp>
        <p:nvSpPr>
          <p:cNvPr id="36" name="TextBox 35">
            <a:extLst>
              <a:ext uri="{FF2B5EF4-FFF2-40B4-BE49-F238E27FC236}">
                <a16:creationId xmlns:a16="http://schemas.microsoft.com/office/drawing/2014/main" id="{465F8548-31D0-8C50-445D-E49C77973AED}"/>
              </a:ext>
            </a:extLst>
          </p:cNvPr>
          <p:cNvSpPr txBox="1"/>
          <p:nvPr/>
        </p:nvSpPr>
        <p:spPr>
          <a:xfrm>
            <a:off x="4837814" y="9121750"/>
            <a:ext cx="1935544" cy="600164"/>
          </a:xfrm>
          <a:prstGeom prst="rect">
            <a:avLst/>
          </a:prstGeom>
          <a:noFill/>
        </p:spPr>
        <p:txBody>
          <a:bodyPr wrap="square" rtlCol="0">
            <a:spAutoFit/>
          </a:bodyPr>
          <a:lstStyle/>
          <a:p>
            <a:pPr algn="r"/>
            <a:r>
              <a:rPr lang="en-AU" sz="1100">
                <a:solidFill>
                  <a:srgbClr val="58595B"/>
                </a:solidFill>
                <a:effectLst/>
                <a:latin typeface="Century Gothic" panose="020B0502020202020204" pitchFamily="34" charset="0"/>
              </a:rPr>
              <a:t>Produced by:</a:t>
            </a:r>
            <a:br>
              <a:rPr lang="en-AU" sz="1100">
                <a:solidFill>
                  <a:srgbClr val="58595B"/>
                </a:solidFill>
                <a:effectLst/>
                <a:latin typeface="Century Gothic" panose="020B0502020202020204" pitchFamily="34" charset="0"/>
              </a:rPr>
            </a:br>
            <a:r>
              <a:rPr lang="en-AU" sz="1100" b="1">
                <a:solidFill>
                  <a:srgbClr val="58595B"/>
                </a:solidFill>
                <a:effectLst/>
                <a:latin typeface="Century Gothic" panose="020B0502020202020204" pitchFamily="34" charset="0"/>
              </a:rPr>
              <a:t>Anglicare WA</a:t>
            </a:r>
            <a:br>
              <a:rPr lang="en-AU" sz="1100" b="1">
                <a:solidFill>
                  <a:srgbClr val="58595B"/>
                </a:solidFill>
                <a:effectLst/>
                <a:latin typeface="Century Gothic" panose="020B0502020202020204" pitchFamily="34" charset="0"/>
              </a:rPr>
            </a:br>
            <a:r>
              <a:rPr lang="en-AU" sz="1100">
                <a:solidFill>
                  <a:srgbClr val="58595B"/>
                </a:solidFill>
                <a:effectLst/>
                <a:latin typeface="Century Gothic" panose="020B0502020202020204" pitchFamily="34" charset="0"/>
              </a:rPr>
              <a:t>Home Stretch WA Team</a:t>
            </a:r>
          </a:p>
        </p:txBody>
      </p:sp>
    </p:spTree>
    <p:extLst>
      <p:ext uri="{BB962C8B-B14F-4D97-AF65-F5344CB8AC3E}">
        <p14:creationId xmlns:p14="http://schemas.microsoft.com/office/powerpoint/2010/main" val="61462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of Rectangle 11">
            <a:extLst>
              <a:ext uri="{FF2B5EF4-FFF2-40B4-BE49-F238E27FC236}">
                <a16:creationId xmlns:a16="http://schemas.microsoft.com/office/drawing/2014/main" id="{A2276AF6-8ACB-CCE6-A790-7E6E2C41FEBE}"/>
              </a:ext>
            </a:extLst>
          </p:cNvPr>
          <p:cNvSpPr/>
          <p:nvPr/>
        </p:nvSpPr>
        <p:spPr>
          <a:xfrm rot="10800000" flipH="1">
            <a:off x="578399" y="1136377"/>
            <a:ext cx="5664498" cy="2259966"/>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FFFFFF"/>
                </a:solidFill>
                <a:latin typeface="Century Gothic" panose="020B0502020202020204" pitchFamily="34" charset="0"/>
              </a:rPr>
              <a:t>s</a:t>
            </a:r>
          </a:p>
        </p:txBody>
      </p:sp>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8</a:t>
            </a:r>
          </a:p>
        </p:txBody>
      </p:sp>
      <p:sp>
        <p:nvSpPr>
          <p:cNvPr id="3" name="Round Single Corner of Rectangle 2">
            <a:extLst>
              <a:ext uri="{FF2B5EF4-FFF2-40B4-BE49-F238E27FC236}">
                <a16:creationId xmlns:a16="http://schemas.microsoft.com/office/drawing/2014/main" id="{CDA12F68-1A39-2A26-5672-654B9F6E54D2}"/>
              </a:ext>
            </a:extLst>
          </p:cNvPr>
          <p:cNvSpPr/>
          <p:nvPr/>
        </p:nvSpPr>
        <p:spPr>
          <a:xfrm flipH="1">
            <a:off x="576812" y="378701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latin typeface="Century Gothic" panose="020B0502020202020204" pitchFamily="34" charset="0"/>
              </a:rPr>
              <a:t>Things to Consider- Reflective Questions</a:t>
            </a:r>
            <a:endParaRPr lang="en-AU" sz="1400">
              <a:solidFill>
                <a:srgbClr val="FFFFFF"/>
              </a:solidFill>
              <a:effectLst/>
              <a:latin typeface="Century Gothic" panose="020B0502020202020204" pitchFamily="34" charset="0"/>
            </a:endParaRP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76812" y="4297380"/>
            <a:ext cx="5664498" cy="3917705"/>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3" name="TextBox 12">
            <a:extLst>
              <a:ext uri="{FF2B5EF4-FFF2-40B4-BE49-F238E27FC236}">
                <a16:creationId xmlns:a16="http://schemas.microsoft.com/office/drawing/2014/main" id="{D246F700-6013-DFEA-AC2F-AE8C80822D2E}"/>
              </a:ext>
            </a:extLst>
          </p:cNvPr>
          <p:cNvSpPr txBox="1"/>
          <p:nvPr/>
        </p:nvSpPr>
        <p:spPr>
          <a:xfrm>
            <a:off x="648115" y="4301096"/>
            <a:ext cx="5373415" cy="4047262"/>
          </a:xfrm>
          <a:prstGeom prst="rect">
            <a:avLst/>
          </a:prstGeom>
          <a:noFill/>
        </p:spPr>
        <p:txBody>
          <a:bodyPr wrap="square" lIns="91440" tIns="45720" rIns="91440" bIns="45720" rtlCol="0" anchor="t">
            <a:spAutoFit/>
          </a:bodyPr>
          <a:lstStyle/>
          <a:p>
            <a:r>
              <a:rPr lang="en-AU" sz="1200" b="1">
                <a:solidFill>
                  <a:srgbClr val="377DAF"/>
                </a:solidFill>
                <a:effectLst/>
                <a:latin typeface="Century Gothic"/>
              </a:rPr>
              <a:t>PROBLEM SOLVING- Can they fix this themselves?</a:t>
            </a:r>
            <a:r>
              <a:rPr lang="en-AU" sz="1200" b="1">
                <a:solidFill>
                  <a:srgbClr val="377DAF"/>
                </a:solidFill>
                <a:latin typeface="Century Gothic"/>
              </a:rPr>
              <a:t> </a:t>
            </a:r>
            <a:endParaRPr lang="en-AU" sz="1200" b="1">
              <a:solidFill>
                <a:srgbClr val="377DAF"/>
              </a:solidFill>
              <a:effectLst/>
              <a:latin typeface="Century Gothic" panose="020B0502020202020204" pitchFamily="34" charset="0"/>
            </a:endParaRPr>
          </a:p>
          <a:p>
            <a:r>
              <a:rPr lang="en-US" sz="1100" b="0" i="0">
                <a:solidFill>
                  <a:schemeClr val="tx1">
                    <a:lumMod val="65000"/>
                    <a:lumOff val="35000"/>
                  </a:schemeClr>
                </a:solidFill>
                <a:effectLst/>
                <a:latin typeface="Century Gothic"/>
              </a:rPr>
              <a:t>Has the young person thought about another way to solve </a:t>
            </a:r>
            <a:r>
              <a:rPr lang="en-US" sz="1100">
                <a:solidFill>
                  <a:schemeClr val="tx1">
                    <a:lumMod val="65000"/>
                    <a:lumOff val="35000"/>
                  </a:schemeClr>
                </a:solidFill>
                <a:latin typeface="Century Gothic"/>
              </a:rPr>
              <a:t>the current problem/s</a:t>
            </a:r>
            <a:r>
              <a:rPr lang="en-US" sz="1100" b="0" i="0">
                <a:solidFill>
                  <a:schemeClr val="tx1">
                    <a:lumMod val="65000"/>
                    <a:lumOff val="35000"/>
                  </a:schemeClr>
                </a:solidFill>
                <a:effectLst/>
                <a:latin typeface="Century Gothic"/>
              </a:rPr>
              <a:t>? As their Transition Coach</a:t>
            </a:r>
            <a:r>
              <a:rPr lang="en-US" sz="1100">
                <a:solidFill>
                  <a:schemeClr val="tx1">
                    <a:lumMod val="65000"/>
                    <a:lumOff val="35000"/>
                  </a:schemeClr>
                </a:solidFill>
                <a:latin typeface="Century Gothic"/>
              </a:rPr>
              <a:t>,</a:t>
            </a:r>
            <a:r>
              <a:rPr lang="en-US" sz="1100" b="0" i="0">
                <a:solidFill>
                  <a:schemeClr val="tx1">
                    <a:lumMod val="65000"/>
                    <a:lumOff val="35000"/>
                  </a:schemeClr>
                </a:solidFill>
                <a:effectLst/>
                <a:latin typeface="Century Gothic"/>
              </a:rPr>
              <a:t> you can help them </a:t>
            </a:r>
            <a:r>
              <a:rPr lang="en-US" sz="1100">
                <a:solidFill>
                  <a:schemeClr val="tx1">
                    <a:lumMod val="65000"/>
                    <a:lumOff val="35000"/>
                  </a:schemeClr>
                </a:solidFill>
                <a:latin typeface="Century Gothic"/>
              </a:rPr>
              <a:t>think of </a:t>
            </a:r>
            <a:r>
              <a:rPr lang="en-US" sz="1100" b="0" i="0">
                <a:solidFill>
                  <a:schemeClr val="tx1">
                    <a:lumMod val="65000"/>
                    <a:lumOff val="35000"/>
                  </a:schemeClr>
                </a:solidFill>
                <a:effectLst/>
                <a:latin typeface="Century Gothic"/>
              </a:rPr>
              <a:t>solutions and </a:t>
            </a:r>
            <a:r>
              <a:rPr lang="en-US" sz="1100">
                <a:solidFill>
                  <a:schemeClr val="tx1">
                    <a:lumMod val="65000"/>
                    <a:lumOff val="35000"/>
                  </a:schemeClr>
                </a:solidFill>
                <a:latin typeface="Century Gothic"/>
              </a:rPr>
              <a:t>brainstorm potential ways </a:t>
            </a:r>
            <a:r>
              <a:rPr lang="en-US" sz="1100" b="0" i="0">
                <a:solidFill>
                  <a:schemeClr val="tx1">
                    <a:lumMod val="65000"/>
                    <a:lumOff val="35000"/>
                  </a:schemeClr>
                </a:solidFill>
                <a:effectLst/>
                <a:latin typeface="Century Gothic"/>
              </a:rPr>
              <a:t>to overcome these kinds of problems in the future.  </a:t>
            </a:r>
          </a:p>
          <a:p>
            <a:endParaRPr lang="en-US" sz="1100">
              <a:solidFill>
                <a:schemeClr val="tx1">
                  <a:lumMod val="65000"/>
                  <a:lumOff val="35000"/>
                </a:schemeClr>
              </a:solidFill>
              <a:latin typeface="Century Gothic" panose="020B0502020202020204" pitchFamily="34" charset="0"/>
            </a:endParaRPr>
          </a:p>
          <a:p>
            <a:pPr algn="l" rtl="0" fontAlgn="base"/>
            <a:r>
              <a:rPr lang="en-US" sz="1100" i="1">
                <a:solidFill>
                  <a:schemeClr val="tx1">
                    <a:lumMod val="65000"/>
                    <a:lumOff val="35000"/>
                  </a:schemeClr>
                </a:solidFill>
                <a:effectLst/>
                <a:latin typeface="Century Gothic"/>
              </a:rPr>
              <a:t>Examples: </a:t>
            </a:r>
          </a:p>
          <a:p>
            <a:pPr marL="171450" indent="-171450" algn="l" rtl="0" fontAlgn="base">
              <a:buFont typeface="Arial" panose="020B0604020202020204" pitchFamily="34" charset="0"/>
              <a:buChar char="•"/>
            </a:pPr>
            <a:r>
              <a:rPr lang="en-US" sz="1100" b="0" i="1">
                <a:solidFill>
                  <a:schemeClr val="tx1">
                    <a:lumMod val="65000"/>
                    <a:lumOff val="35000"/>
                  </a:schemeClr>
                </a:solidFill>
                <a:effectLst/>
                <a:latin typeface="Century Gothic"/>
              </a:rPr>
              <a:t>If the young person is stuck with no money for the bus, you might ask them if they can borrow money from someone or set up an auto-load smart rider so they don’t have to think about this every week. </a:t>
            </a:r>
            <a:r>
              <a:rPr lang="en-US" sz="1100" b="0" i="0">
                <a:solidFill>
                  <a:schemeClr val="tx1">
                    <a:lumMod val="65000"/>
                    <a:lumOff val="35000"/>
                  </a:schemeClr>
                </a:solidFill>
                <a:effectLst/>
                <a:latin typeface="Century Gothic"/>
              </a:rPr>
              <a:t> </a:t>
            </a:r>
          </a:p>
          <a:p>
            <a:pPr algn="l" rtl="0" fontAlgn="base"/>
            <a:endParaRPr lang="en-US" sz="1100" b="0" i="0">
              <a:solidFill>
                <a:schemeClr val="tx1">
                  <a:lumMod val="65000"/>
                  <a:lumOff val="35000"/>
                </a:schemeClr>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1">
                <a:solidFill>
                  <a:schemeClr val="tx1">
                    <a:lumMod val="65000"/>
                    <a:lumOff val="35000"/>
                  </a:schemeClr>
                </a:solidFill>
                <a:effectLst/>
                <a:latin typeface="Century Gothic"/>
              </a:rPr>
              <a:t>If the young person has broken their phone, ask If they can borrow someone else’s until they can get theirs fixed. </a:t>
            </a:r>
            <a:r>
              <a:rPr lang="en-US" sz="1100" b="0" i="0">
                <a:solidFill>
                  <a:schemeClr val="tx1">
                    <a:lumMod val="65000"/>
                    <a:lumOff val="35000"/>
                  </a:schemeClr>
                </a:solidFill>
                <a:effectLst/>
                <a:latin typeface="Century Gothic"/>
              </a:rPr>
              <a:t>  </a:t>
            </a:r>
          </a:p>
          <a:p>
            <a:pPr algn="l" rtl="0" fontAlgn="base"/>
            <a:endParaRPr lang="en-US" sz="1100" b="0" i="0">
              <a:solidFill>
                <a:schemeClr val="tx1">
                  <a:lumMod val="65000"/>
                  <a:lumOff val="35000"/>
                </a:schemeClr>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1">
                <a:solidFill>
                  <a:schemeClr val="tx1">
                    <a:lumMod val="65000"/>
                    <a:lumOff val="35000"/>
                  </a:schemeClr>
                </a:solidFill>
                <a:effectLst/>
                <a:latin typeface="Century Gothic"/>
              </a:rPr>
              <a:t>If they keep getting stressed with overdue bills or loans, they can think about whether they really need the loan before they apply for it. </a:t>
            </a:r>
            <a:r>
              <a:rPr lang="en-US" sz="1100" b="0" i="0">
                <a:solidFill>
                  <a:schemeClr val="tx1">
                    <a:lumMod val="65000"/>
                    <a:lumOff val="35000"/>
                  </a:schemeClr>
                </a:solidFill>
                <a:effectLst/>
                <a:latin typeface="Century Gothic"/>
              </a:rPr>
              <a:t>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a:rPr>
              <a:t>Supporting young people to problem solve regularly helps them to not only build skills and capacity, but also supports them to develop self-efficacy and confidence in their capabilities and ability to be resourceful.  </a:t>
            </a:r>
          </a:p>
          <a:p>
            <a:endParaRPr lang="en-AU" sz="1200" b="1">
              <a:solidFill>
                <a:srgbClr val="377DAF"/>
              </a:solidFill>
              <a:latin typeface="Century Gothic" panose="020B0502020202020204" pitchFamily="34" charset="0"/>
            </a:endParaRPr>
          </a:p>
          <a:p>
            <a:endParaRPr lang="en-AU" sz="1200" b="1">
              <a:solidFill>
                <a:srgbClr val="377DAF"/>
              </a:solidFill>
              <a:effectLst/>
              <a:latin typeface="Century Gothic" panose="020B0502020202020204" pitchFamily="34" charset="0"/>
            </a:endParaRPr>
          </a:p>
          <a:p>
            <a:endParaRPr lang="en-AU" sz="1200">
              <a:solidFill>
                <a:srgbClr val="377DAF"/>
              </a:solidFill>
              <a:effectLst/>
              <a:latin typeface="Century Gothic" panose="020B0502020202020204" pitchFamily="34" charset="0"/>
            </a:endParaRPr>
          </a:p>
        </p:txBody>
      </p:sp>
      <p:sp>
        <p:nvSpPr>
          <p:cNvPr id="6" name="Round Single Corner of Rectangle 24">
            <a:extLst>
              <a:ext uri="{FF2B5EF4-FFF2-40B4-BE49-F238E27FC236}">
                <a16:creationId xmlns:a16="http://schemas.microsoft.com/office/drawing/2014/main" id="{5949BC48-3FB6-344B-055B-7C7BA2F1D9F8}"/>
              </a:ext>
            </a:extLst>
          </p:cNvPr>
          <p:cNvSpPr/>
          <p:nvPr/>
        </p:nvSpPr>
        <p:spPr>
          <a:xfrm flipH="1">
            <a:off x="576812" y="629208"/>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chemeClr val="bg1"/>
                </a:solidFill>
                <a:latin typeface="Century Gothic"/>
                <a:ea typeface="Lato Black"/>
                <a:cs typeface="Lato Black"/>
              </a:rPr>
              <a:t>Preparation</a:t>
            </a:r>
            <a:endParaRPr lang="en-AU" sz="1400" b="1">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D3B52E7B-D3A8-F2C4-5B92-25F688992404}"/>
              </a:ext>
            </a:extLst>
          </p:cNvPr>
          <p:cNvSpPr txBox="1"/>
          <p:nvPr/>
        </p:nvSpPr>
        <p:spPr>
          <a:xfrm>
            <a:off x="813899" y="1194303"/>
            <a:ext cx="5252123" cy="2462213"/>
          </a:xfrm>
          <a:prstGeom prst="rect">
            <a:avLst/>
          </a:prstGeom>
          <a:noFill/>
        </p:spPr>
        <p:txBody>
          <a:bodyPr wrap="square" lIns="91440" tIns="45720" rIns="91440" bIns="45720" rtlCol="0" anchor="t">
            <a:spAutoFit/>
          </a:bodyPr>
          <a:lstStyle/>
          <a:p>
            <a:pPr fontAlgn="base"/>
            <a:r>
              <a:rPr lang="en-US" sz="1100" b="0" i="0">
                <a:solidFill>
                  <a:schemeClr val="tx1">
                    <a:lumMod val="65000"/>
                    <a:lumOff val="35000"/>
                  </a:schemeClr>
                </a:solidFill>
                <a:effectLst/>
                <a:latin typeface="Century Gothic"/>
              </a:rPr>
              <a:t>When a young person reaches 18, they will be eligible to receive a Centrelink payment, as well as a range of other financial support that is provided to the community.</a:t>
            </a:r>
            <a:r>
              <a:rPr lang="en-US" sz="1100">
                <a:solidFill>
                  <a:schemeClr val="tx1">
                    <a:lumMod val="65000"/>
                    <a:lumOff val="35000"/>
                  </a:schemeClr>
                </a:solidFill>
                <a:latin typeface="Century Gothic"/>
              </a:rPr>
              <a:t> </a:t>
            </a:r>
            <a:endParaRPr lang="en-US" sz="1100" b="0" i="0">
              <a:solidFill>
                <a:schemeClr val="tx1">
                  <a:lumMod val="65000"/>
                  <a:lumOff val="35000"/>
                </a:schemeClr>
              </a:solidFill>
              <a:effectLst/>
              <a:latin typeface="Century Gothic" panose="020B0502020202020204" pitchFamily="34" charset="0"/>
            </a:endParaRPr>
          </a:p>
          <a:p>
            <a:pPr algn="l" rtl="0" fontAlgn="base"/>
            <a:endParaRPr lang="en-US" sz="1100" b="0" i="0">
              <a:solidFill>
                <a:schemeClr val="tx1">
                  <a:lumMod val="65000"/>
                  <a:lumOff val="35000"/>
                </a:schemeClr>
              </a:solidFill>
              <a:effectLst/>
              <a:latin typeface="Century Gothic" panose="020B0502020202020204" pitchFamily="34" charset="0"/>
            </a:endParaRPr>
          </a:p>
          <a:p>
            <a:pPr fontAlgn="base"/>
            <a:r>
              <a:rPr lang="en-US" sz="1100" b="0" i="0">
                <a:solidFill>
                  <a:schemeClr val="tx1">
                    <a:lumMod val="65000"/>
                    <a:lumOff val="35000"/>
                  </a:schemeClr>
                </a:solidFill>
                <a:effectLst/>
                <a:latin typeface="Century Gothic"/>
              </a:rPr>
              <a:t>As part of developing a young person's capacity there are a few key things we may ask the young person to consider before approving any funding </a:t>
            </a:r>
            <a:r>
              <a:rPr lang="en-US" sz="1100">
                <a:solidFill>
                  <a:schemeClr val="tx1">
                    <a:lumMod val="65000"/>
                    <a:lumOff val="35000"/>
                  </a:schemeClr>
                </a:solidFill>
                <a:latin typeface="Century Gothic"/>
              </a:rPr>
              <a:t>requests, as this helps them to develop the important skills of need/ want consideration, creative problem-solving and self reflection.</a:t>
            </a:r>
          </a:p>
          <a:p>
            <a:pPr fontAlgn="base"/>
            <a:endParaRPr lang="en-US" sz="1100">
              <a:solidFill>
                <a:schemeClr val="tx1">
                  <a:lumMod val="65000"/>
                  <a:lumOff val="35000"/>
                </a:schemeClr>
              </a:solidFill>
              <a:latin typeface="Century Gothic"/>
            </a:endParaRPr>
          </a:p>
          <a:p>
            <a:pPr fontAlgn="base"/>
            <a:r>
              <a:rPr lang="en-US" sz="1100">
                <a:solidFill>
                  <a:schemeClr val="tx1">
                    <a:lumMod val="65000"/>
                    <a:lumOff val="35000"/>
                  </a:schemeClr>
                </a:solidFill>
                <a:latin typeface="Century Gothic"/>
              </a:rPr>
              <a:t>There are times when a rapid response to funding is necessary, and reflective practice and future planning can be facilitated by the Transition Coach post payment. </a:t>
            </a:r>
            <a:endParaRPr lang="en-US" sz="1100" b="0" i="0">
              <a:solidFill>
                <a:srgbClr val="2F5496"/>
              </a:solidFill>
              <a:effectLst/>
              <a:latin typeface="Century Gothic"/>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endParaRPr lang="en-AU" sz="110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41CDB71C-F4C1-3C15-E111-94D563814AB5}"/>
              </a:ext>
            </a:extLst>
          </p:cNvPr>
          <p:cNvPicPr>
            <a:picLocks noChangeAspect="1"/>
          </p:cNvPicPr>
          <p:nvPr/>
        </p:nvPicPr>
        <p:blipFill rotWithShape="1">
          <a:blip r:embed="rId2"/>
          <a:srcRect t="18877" b="61059"/>
          <a:stretch/>
        </p:blipFill>
        <p:spPr>
          <a:xfrm rot="4269383">
            <a:off x="-489025" y="7556426"/>
            <a:ext cx="2274277" cy="1987526"/>
          </a:xfrm>
          <a:prstGeom prst="rect">
            <a:avLst/>
          </a:prstGeom>
        </p:spPr>
      </p:pic>
    </p:spTree>
    <p:extLst>
      <p:ext uri="{BB962C8B-B14F-4D97-AF65-F5344CB8AC3E}">
        <p14:creationId xmlns:p14="http://schemas.microsoft.com/office/powerpoint/2010/main" val="387130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11">
            <a:extLst>
              <a:ext uri="{FF2B5EF4-FFF2-40B4-BE49-F238E27FC236}">
                <a16:creationId xmlns:a16="http://schemas.microsoft.com/office/drawing/2014/main" id="{89AF806A-5EDF-BA87-1BF7-32A094A195DE}"/>
              </a:ext>
            </a:extLst>
          </p:cNvPr>
          <p:cNvSpPr/>
          <p:nvPr/>
        </p:nvSpPr>
        <p:spPr>
          <a:xfrm rot="10800000" flipH="1">
            <a:off x="549035" y="4226035"/>
            <a:ext cx="5664498" cy="4334914"/>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9</a:t>
            </a:r>
          </a:p>
        </p:txBody>
      </p:sp>
      <p:sp>
        <p:nvSpPr>
          <p:cNvPr id="3" name="Round Single Corner of Rectangle 2">
            <a:extLst>
              <a:ext uri="{FF2B5EF4-FFF2-40B4-BE49-F238E27FC236}">
                <a16:creationId xmlns:a16="http://schemas.microsoft.com/office/drawing/2014/main" id="{CDA12F68-1A39-2A26-5672-654B9F6E54D2}"/>
              </a:ext>
            </a:extLst>
          </p:cNvPr>
          <p:cNvSpPr/>
          <p:nvPr/>
        </p:nvSpPr>
        <p:spPr>
          <a:xfrm flipH="1">
            <a:off x="551767" y="241604"/>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latin typeface="Century Gothic" panose="020B0502020202020204" pitchFamily="34" charset="0"/>
              </a:rPr>
              <a:t>Things to Consider- Reflective Questions </a:t>
            </a:r>
            <a:endParaRPr lang="en-AU" sz="1400">
              <a:solidFill>
                <a:srgbClr val="FFFFFF"/>
              </a:solidFill>
              <a:effectLst/>
              <a:latin typeface="Century Gothic" panose="020B0502020202020204" pitchFamily="34" charset="0"/>
            </a:endParaRP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76812" y="797678"/>
            <a:ext cx="5664498" cy="320282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3" name="TextBox 12">
            <a:extLst>
              <a:ext uri="{FF2B5EF4-FFF2-40B4-BE49-F238E27FC236}">
                <a16:creationId xmlns:a16="http://schemas.microsoft.com/office/drawing/2014/main" id="{D246F700-6013-DFEA-AC2F-AE8C80822D2E}"/>
              </a:ext>
            </a:extLst>
          </p:cNvPr>
          <p:cNvSpPr txBox="1"/>
          <p:nvPr/>
        </p:nvSpPr>
        <p:spPr>
          <a:xfrm>
            <a:off x="694576" y="840856"/>
            <a:ext cx="5373415" cy="3862596"/>
          </a:xfrm>
          <a:prstGeom prst="rect">
            <a:avLst/>
          </a:prstGeom>
          <a:noFill/>
        </p:spPr>
        <p:txBody>
          <a:bodyPr wrap="square" lIns="91440" tIns="45720" rIns="91440" bIns="45720" rtlCol="0" anchor="t">
            <a:spAutoFit/>
          </a:bodyPr>
          <a:lstStyle/>
          <a:p>
            <a:r>
              <a:rPr lang="en-AU" sz="1200" b="1">
                <a:solidFill>
                  <a:srgbClr val="377DAF"/>
                </a:solidFill>
                <a:effectLst/>
                <a:latin typeface="Century Gothic"/>
              </a:rPr>
              <a:t>SKILL DEVELOPMENT- What skills can they learn?</a:t>
            </a:r>
          </a:p>
          <a:p>
            <a:r>
              <a:rPr lang="en-US" sz="1100" b="0" i="0">
                <a:solidFill>
                  <a:schemeClr val="tx1">
                    <a:lumMod val="65000"/>
                    <a:lumOff val="35000"/>
                  </a:schemeClr>
                </a:solidFill>
                <a:effectLst/>
                <a:latin typeface="Century Gothic"/>
              </a:rPr>
              <a:t>Investing in young people’s futures also includes the teaching of new skills regarding financial literacy, what community support is available and how to access it now and if they need it in the future.</a:t>
            </a:r>
          </a:p>
          <a:p>
            <a:endParaRPr lang="en-US" sz="1100" b="0" i="0">
              <a:solidFill>
                <a:schemeClr val="tx1">
                  <a:lumMod val="65000"/>
                  <a:lumOff val="35000"/>
                </a:schemeClr>
              </a:solidFill>
              <a:effectLst/>
              <a:latin typeface="Century Gothic" panose="020B0502020202020204" pitchFamily="34" charset="0"/>
            </a:endParaRPr>
          </a:p>
          <a:p>
            <a:r>
              <a:rPr lang="en-US" sz="1100">
                <a:solidFill>
                  <a:schemeClr val="tx1">
                    <a:lumMod val="65000"/>
                    <a:lumOff val="35000"/>
                  </a:schemeClr>
                </a:solidFill>
                <a:latin typeface="Century Gothic"/>
              </a:rPr>
              <a:t> </a:t>
            </a:r>
            <a:r>
              <a:rPr lang="en-US" sz="1100" b="0" i="0">
                <a:solidFill>
                  <a:schemeClr val="tx1">
                    <a:lumMod val="65000"/>
                    <a:lumOff val="35000"/>
                  </a:schemeClr>
                </a:solidFill>
                <a:effectLst/>
                <a:latin typeface="Century Gothic"/>
              </a:rPr>
              <a:t>If they can’t chip in financially, you can recommend something else they can do to contribute, which could be a good opportunity for them to learn new skills.  </a:t>
            </a:r>
          </a:p>
          <a:p>
            <a:pPr marL="171450" indent="-171450">
              <a:buFontTx/>
              <a:buChar char="-"/>
            </a:pPr>
            <a:endParaRPr lang="en-US" sz="1100" b="0" i="0">
              <a:solidFill>
                <a:schemeClr val="tx1">
                  <a:lumMod val="65000"/>
                  <a:lumOff val="35000"/>
                </a:schemeClr>
              </a:solidFill>
              <a:effectLst/>
              <a:latin typeface="Century Gothic" panose="020B0502020202020204" pitchFamily="34" charset="0"/>
            </a:endParaRPr>
          </a:p>
          <a:p>
            <a:pPr fontAlgn="base"/>
            <a:r>
              <a:rPr lang="en-US" sz="1100" i="1">
                <a:solidFill>
                  <a:schemeClr val="tx1">
                    <a:lumMod val="65000"/>
                    <a:lumOff val="35000"/>
                  </a:schemeClr>
                </a:solidFill>
                <a:latin typeface="Century Gothic"/>
              </a:rPr>
              <a:t>Examples:</a:t>
            </a:r>
          </a:p>
          <a:p>
            <a:pPr marL="171450" indent="-171450" fontAlgn="base">
              <a:buFont typeface="Arial" panose="020B0604020202020204" pitchFamily="34" charset="0"/>
              <a:buChar char="•"/>
            </a:pPr>
            <a:r>
              <a:rPr lang="en-US" sz="1100" b="0" i="1">
                <a:solidFill>
                  <a:schemeClr val="tx1">
                    <a:lumMod val="65000"/>
                    <a:lumOff val="35000"/>
                  </a:schemeClr>
                </a:solidFill>
                <a:effectLst/>
                <a:latin typeface="Century Gothic"/>
              </a:rPr>
              <a:t>If they need to get their car fixed</a:t>
            </a:r>
            <a:r>
              <a:rPr lang="en-US" sz="1100" i="1">
                <a:solidFill>
                  <a:schemeClr val="tx1">
                    <a:lumMod val="65000"/>
                    <a:lumOff val="35000"/>
                  </a:schemeClr>
                </a:solidFill>
                <a:latin typeface="Century Gothic"/>
              </a:rPr>
              <a:t>,</a:t>
            </a:r>
            <a:r>
              <a:rPr lang="en-US" sz="1100" b="0" i="1">
                <a:solidFill>
                  <a:schemeClr val="tx1">
                    <a:lumMod val="65000"/>
                    <a:lumOff val="35000"/>
                  </a:schemeClr>
                </a:solidFill>
                <a:effectLst/>
                <a:latin typeface="Century Gothic"/>
              </a:rPr>
              <a:t> they can negotiate with you that Home Stretch pays for the repairs, but they </a:t>
            </a:r>
            <a:r>
              <a:rPr lang="en-US" sz="1100" i="1">
                <a:solidFill>
                  <a:schemeClr val="tx1">
                    <a:lumMod val="65000"/>
                    <a:lumOff val="35000"/>
                  </a:schemeClr>
                </a:solidFill>
                <a:latin typeface="Century Gothic"/>
              </a:rPr>
              <a:t>are encouraged to </a:t>
            </a:r>
            <a:r>
              <a:rPr lang="en-US" sz="1100" b="0" i="1">
                <a:solidFill>
                  <a:schemeClr val="tx1">
                    <a:lumMod val="65000"/>
                    <a:lumOff val="35000"/>
                  </a:schemeClr>
                </a:solidFill>
                <a:effectLst/>
                <a:latin typeface="Century Gothic"/>
              </a:rPr>
              <a:t>call around and get</a:t>
            </a:r>
            <a:r>
              <a:rPr lang="en-US" sz="1100" i="1">
                <a:solidFill>
                  <a:schemeClr val="tx1">
                    <a:lumMod val="65000"/>
                    <a:lumOff val="35000"/>
                  </a:schemeClr>
                </a:solidFill>
                <a:latin typeface="Century Gothic"/>
              </a:rPr>
              <a:t> </a:t>
            </a:r>
            <a:r>
              <a:rPr lang="en-US" sz="1100" b="0" i="1">
                <a:solidFill>
                  <a:schemeClr val="tx1">
                    <a:lumMod val="65000"/>
                    <a:lumOff val="35000"/>
                  </a:schemeClr>
                </a:solidFill>
                <a:effectLst/>
                <a:latin typeface="Century Gothic"/>
              </a:rPr>
              <a:t>quotes so that they can learn how to access mechanics</a:t>
            </a:r>
            <a:r>
              <a:rPr lang="en-US" sz="1100" i="1">
                <a:solidFill>
                  <a:schemeClr val="tx1">
                    <a:lumMod val="65000"/>
                    <a:lumOff val="35000"/>
                  </a:schemeClr>
                </a:solidFill>
                <a:latin typeface="Century Gothic"/>
              </a:rPr>
              <a:t>, and the best deal,</a:t>
            </a:r>
            <a:r>
              <a:rPr lang="en-US" sz="1100" b="0" i="1">
                <a:solidFill>
                  <a:schemeClr val="tx1">
                    <a:lumMod val="65000"/>
                    <a:lumOff val="35000"/>
                  </a:schemeClr>
                </a:solidFill>
                <a:effectLst/>
                <a:latin typeface="Century Gothic"/>
              </a:rPr>
              <a:t> in the future.  </a:t>
            </a:r>
            <a:r>
              <a:rPr lang="en-US" sz="1100" b="0" i="0">
                <a:solidFill>
                  <a:schemeClr val="tx1">
                    <a:lumMod val="65000"/>
                    <a:lumOff val="35000"/>
                  </a:schemeClr>
                </a:solidFill>
                <a:effectLst/>
                <a:latin typeface="Century Gothic"/>
              </a:rPr>
              <a:t> </a:t>
            </a:r>
          </a:p>
          <a:p>
            <a:pPr fontAlgn="base"/>
            <a:endParaRPr lang="en-US" sz="1100" b="0" i="0">
              <a:solidFill>
                <a:schemeClr val="tx1">
                  <a:lumMod val="65000"/>
                  <a:lumOff val="35000"/>
                </a:schemeClr>
              </a:solidFill>
              <a:effectLst/>
              <a:latin typeface="Century Gothic"/>
            </a:endParaRPr>
          </a:p>
          <a:p>
            <a:pPr marL="171450" indent="-171450" fontAlgn="base">
              <a:buFont typeface="Arial" panose="020B0604020202020204" pitchFamily="34" charset="0"/>
              <a:buChar char="•"/>
            </a:pPr>
            <a:r>
              <a:rPr lang="en-US" sz="1100" i="1">
                <a:solidFill>
                  <a:schemeClr val="tx1">
                    <a:lumMod val="65000"/>
                    <a:lumOff val="35000"/>
                  </a:schemeClr>
                </a:solidFill>
                <a:latin typeface="Century Gothic"/>
              </a:rPr>
              <a:t>If they need </a:t>
            </a:r>
            <a:r>
              <a:rPr lang="en-US" sz="1100" b="0" i="1">
                <a:solidFill>
                  <a:schemeClr val="tx1">
                    <a:lumMod val="65000"/>
                    <a:lumOff val="35000"/>
                  </a:schemeClr>
                </a:solidFill>
                <a:effectLst/>
                <a:latin typeface="Century Gothic"/>
              </a:rPr>
              <a:t>Health Insurance, you may ask them to get some quotes so they can find the best possible deal and how to cut costs. </a:t>
            </a:r>
            <a:r>
              <a:rPr lang="en-US" sz="1100" b="0" i="0">
                <a:effectLst/>
                <a:latin typeface="Century Gothic"/>
              </a:rPr>
              <a:t> </a:t>
            </a:r>
          </a:p>
          <a:p>
            <a:pPr algn="l" rtl="0" fontAlgn="base"/>
            <a:endParaRPr lang="en-US" sz="1100" b="0" i="0">
              <a:effectLst/>
              <a:latin typeface="Century Gothic" panose="020B0502020202020204" pitchFamily="34" charset="0"/>
            </a:endParaRPr>
          </a:p>
          <a:p>
            <a:endParaRPr lang="en-US" sz="1100" b="0" i="0">
              <a:effectLst/>
              <a:latin typeface="Century Gothic" panose="020B0502020202020204" pitchFamily="34" charset="0"/>
            </a:endParaRPr>
          </a:p>
          <a:p>
            <a:endParaRPr lang="en-AU" sz="1100" b="1">
              <a:solidFill>
                <a:srgbClr val="377DAF"/>
              </a:solidFill>
              <a:latin typeface="Century Gothic" panose="020B0502020202020204" pitchFamily="34" charset="0"/>
            </a:endParaRPr>
          </a:p>
          <a:p>
            <a:endParaRPr lang="en-AU" sz="1200" b="1">
              <a:solidFill>
                <a:srgbClr val="377DAF"/>
              </a:solidFill>
              <a:effectLst/>
              <a:latin typeface="Century Gothic" panose="020B0502020202020204" pitchFamily="34" charset="0"/>
            </a:endParaRPr>
          </a:p>
          <a:p>
            <a:endParaRPr lang="en-AU" sz="1200">
              <a:solidFill>
                <a:srgbClr val="377DAF"/>
              </a:solidFill>
              <a:effectLst/>
              <a:latin typeface="Century Gothic" panose="020B0502020202020204" pitchFamily="34" charset="0"/>
            </a:endParaRPr>
          </a:p>
        </p:txBody>
      </p:sp>
      <p:sp>
        <p:nvSpPr>
          <p:cNvPr id="16" name="TextBox 15">
            <a:extLst>
              <a:ext uri="{FF2B5EF4-FFF2-40B4-BE49-F238E27FC236}">
                <a16:creationId xmlns:a16="http://schemas.microsoft.com/office/drawing/2014/main" id="{7482AE63-F406-453B-43E1-41017F878459}"/>
              </a:ext>
            </a:extLst>
          </p:cNvPr>
          <p:cNvSpPr txBox="1"/>
          <p:nvPr/>
        </p:nvSpPr>
        <p:spPr>
          <a:xfrm>
            <a:off x="644468" y="4124046"/>
            <a:ext cx="5423524" cy="4370427"/>
          </a:xfrm>
          <a:prstGeom prst="rect">
            <a:avLst/>
          </a:prstGeom>
          <a:noFill/>
        </p:spPr>
        <p:txBody>
          <a:bodyPr wrap="square" lIns="91440" tIns="45720" rIns="91440" bIns="45720" rtlCol="0" anchor="t">
            <a:spAutoFit/>
          </a:bodyPr>
          <a:lstStyle/>
          <a:p>
            <a:pPr fontAlgn="base"/>
            <a:endParaRPr lang="en-AU" sz="1200" b="1">
              <a:solidFill>
                <a:srgbClr val="377DAF"/>
              </a:solidFill>
              <a:effectLst/>
              <a:latin typeface="Century Gothic" panose="020B0502020202020204" pitchFamily="34" charset="0"/>
            </a:endParaRPr>
          </a:p>
          <a:p>
            <a:pPr fontAlgn="base"/>
            <a:r>
              <a:rPr lang="en-AU" sz="1200" b="1">
                <a:solidFill>
                  <a:srgbClr val="377DAF"/>
                </a:solidFill>
                <a:effectLst/>
                <a:latin typeface="Century Gothic"/>
              </a:rPr>
              <a:t>CHIPPING IN- How much can they afford to pay?</a:t>
            </a:r>
          </a:p>
          <a:p>
            <a:pPr fontAlgn="base"/>
            <a:r>
              <a:rPr lang="en-US" sz="1100">
                <a:solidFill>
                  <a:schemeClr val="tx1">
                    <a:lumMod val="65000"/>
                    <a:lumOff val="35000"/>
                  </a:schemeClr>
                </a:solidFill>
                <a:latin typeface="Century Gothic"/>
              </a:rPr>
              <a:t>If the young person is getting their own income, you might ask them to contribute to the costs. This is a meaningful way for them to develop knowledge and skills around thoughtful spending and is also a good way for them to practice investing in themselves and their goals.</a:t>
            </a:r>
          </a:p>
          <a:p>
            <a:pPr fontAlgn="base"/>
            <a:endParaRPr lang="en-US" sz="1100">
              <a:solidFill>
                <a:schemeClr val="tx1">
                  <a:lumMod val="65000"/>
                  <a:lumOff val="35000"/>
                </a:schemeClr>
              </a:solidFill>
              <a:latin typeface="Century Gothic" panose="020B0502020202020204" pitchFamily="34" charset="0"/>
            </a:endParaRPr>
          </a:p>
          <a:p>
            <a:pPr fontAlgn="base"/>
            <a:r>
              <a:rPr lang="en-US" sz="1100">
                <a:solidFill>
                  <a:schemeClr val="tx1">
                    <a:lumMod val="65000"/>
                    <a:lumOff val="35000"/>
                  </a:schemeClr>
                </a:solidFill>
                <a:latin typeface="Century Gothic"/>
              </a:rPr>
              <a:t>This might mean sitting down with your young person to develop a budget or saving plan or negotiating an amount that they think is reasonable to contribute.   </a:t>
            </a:r>
          </a:p>
          <a:p>
            <a:pPr fontAlgn="base"/>
            <a:endParaRPr lang="en-US" sz="1100">
              <a:solidFill>
                <a:schemeClr val="tx1">
                  <a:lumMod val="65000"/>
                  <a:lumOff val="35000"/>
                </a:schemeClr>
              </a:solidFill>
              <a:latin typeface="Century Gothic" panose="020B0502020202020204" pitchFamily="34" charset="0"/>
            </a:endParaRPr>
          </a:p>
          <a:p>
            <a:pPr fontAlgn="base"/>
            <a:r>
              <a:rPr lang="en-US" sz="1100" i="1">
                <a:solidFill>
                  <a:schemeClr val="tx1">
                    <a:lumMod val="65000"/>
                    <a:lumOff val="35000"/>
                  </a:schemeClr>
                </a:solidFill>
                <a:latin typeface="Century Gothic"/>
              </a:rPr>
              <a:t>Examples: </a:t>
            </a:r>
          </a:p>
          <a:p>
            <a:pPr marL="171450" indent="-171450" fontAlgn="base">
              <a:buFont typeface="Arial" panose="020B0604020202020204" pitchFamily="34" charset="0"/>
              <a:buChar char="•"/>
            </a:pPr>
            <a:r>
              <a:rPr lang="en-US" sz="1100" i="1">
                <a:solidFill>
                  <a:schemeClr val="tx1">
                    <a:lumMod val="65000"/>
                    <a:lumOff val="35000"/>
                  </a:schemeClr>
                </a:solidFill>
                <a:latin typeface="Century Gothic"/>
              </a:rPr>
              <a:t>If the short course they want to do is $100 they might work out that they can put $20 towards the course this pay. </a:t>
            </a:r>
          </a:p>
          <a:p>
            <a:pPr marL="171450" indent="-171450" fontAlgn="base">
              <a:buFont typeface="Arial" panose="020B0604020202020204" pitchFamily="34" charset="0"/>
              <a:buChar char="•"/>
            </a:pPr>
            <a:r>
              <a:rPr lang="en-US" sz="1100" i="1">
                <a:solidFill>
                  <a:schemeClr val="tx1">
                    <a:lumMod val="65000"/>
                    <a:lumOff val="35000"/>
                  </a:schemeClr>
                </a:solidFill>
                <a:latin typeface="Century Gothic"/>
              </a:rPr>
              <a:t>If they want to buy a new car Home Stretch might agree to pay half if they save for the other half. </a:t>
            </a:r>
          </a:p>
          <a:p>
            <a:pPr marL="171450" indent="-171450" fontAlgn="base">
              <a:buFont typeface="Arial" panose="020B0604020202020204" pitchFamily="34" charset="0"/>
              <a:buChar char="•"/>
            </a:pPr>
            <a:r>
              <a:rPr lang="en-US" sz="1100" i="1">
                <a:solidFill>
                  <a:schemeClr val="tx1">
                    <a:lumMod val="65000"/>
                    <a:lumOff val="35000"/>
                  </a:schemeClr>
                </a:solidFill>
                <a:latin typeface="Century Gothic"/>
              </a:rPr>
              <a:t>They agree to a payment plan of $20 per fortnight for their TAFE fees and Home Stretch will pay for their laptop. </a:t>
            </a:r>
            <a:r>
              <a:rPr lang="en-US" sz="1100">
                <a:solidFill>
                  <a:schemeClr val="tx1">
                    <a:lumMod val="65000"/>
                    <a:lumOff val="35000"/>
                  </a:schemeClr>
                </a:solidFill>
                <a:latin typeface="Century Gothic"/>
              </a:rPr>
              <a:t> </a:t>
            </a:r>
          </a:p>
          <a:p>
            <a:pPr fontAlgn="base"/>
            <a:endParaRPr lang="en-US" sz="1100">
              <a:solidFill>
                <a:schemeClr val="tx1">
                  <a:lumMod val="65000"/>
                  <a:lumOff val="35000"/>
                </a:schemeClr>
              </a:solidFill>
              <a:latin typeface="Century Gothic" panose="020B0502020202020204" pitchFamily="34" charset="0"/>
            </a:endParaRPr>
          </a:p>
          <a:p>
            <a:pPr fontAlgn="base"/>
            <a:r>
              <a:rPr lang="en-US" sz="1100">
                <a:solidFill>
                  <a:schemeClr val="tx1">
                    <a:lumMod val="65000"/>
                    <a:lumOff val="35000"/>
                  </a:schemeClr>
                </a:solidFill>
                <a:latin typeface="Century Gothic"/>
              </a:rPr>
              <a:t>When the young person is chipping in you might find that they feel more motivated to achieve their goals because they have invested in themselves and their own money. They may feel more confident paying for things in the future. </a:t>
            </a:r>
            <a:r>
              <a:rPr lang="en-US" sz="1100">
                <a:latin typeface="Century Gothic"/>
              </a:rPr>
              <a:t>  </a:t>
            </a:r>
          </a:p>
          <a:p>
            <a:br>
              <a:rPr lang="en-AU" sz="1200" b="1">
                <a:latin typeface="Century Gothic" panose="020B0502020202020204" pitchFamily="34" charset="0"/>
              </a:rPr>
            </a:br>
            <a:endParaRPr lang="en-AU" sz="1100">
              <a:solidFill>
                <a:srgbClr val="57585A"/>
              </a:solidFill>
              <a:effectLst/>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8882815" y="2517196"/>
            <a:ext cx="5246770" cy="600164"/>
          </a:xfrm>
          <a:prstGeom prst="rect">
            <a:avLst/>
          </a:prstGeom>
          <a:noFill/>
        </p:spPr>
        <p:txBody>
          <a:bodyPr wrap="square" lIns="91440" tIns="45720" rIns="91440" bIns="45720" rtlCol="0" anchor="t">
            <a:spAutoFit/>
          </a:bodyPr>
          <a:lstStyle/>
          <a:p>
            <a:pPr algn="l" rtl="0" fontAlgn="base"/>
            <a:r>
              <a:rPr lang="en-US" sz="1100" b="0" i="0">
                <a:solidFill>
                  <a:srgbClr val="2F5496"/>
                </a:solidFill>
                <a:effectLst/>
                <a:latin typeface="Century Gothic" panose="020B0502020202020204" pitchFamily="34" charset="0"/>
              </a:rPr>
              <a:t> </a:t>
            </a:r>
            <a:endParaRPr lang="en-US" sz="1100" b="0" i="0">
              <a:solidFill>
                <a:srgbClr val="000000"/>
              </a:solidFill>
              <a:effectLst/>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endParaRPr lang="en-AU" sz="1100">
              <a:solidFill>
                <a:schemeClr val="tx1">
                  <a:lumMod val="65000"/>
                  <a:lumOff val="3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2791DC05-F50C-AB3E-FE2F-DB529763814C}"/>
              </a:ext>
            </a:extLst>
          </p:cNvPr>
          <p:cNvPicPr>
            <a:picLocks noChangeAspect="1"/>
          </p:cNvPicPr>
          <p:nvPr/>
        </p:nvPicPr>
        <p:blipFill rotWithShape="1">
          <a:blip r:embed="rId2"/>
          <a:srcRect t="18877" b="61059"/>
          <a:stretch/>
        </p:blipFill>
        <p:spPr>
          <a:xfrm rot="19957038">
            <a:off x="3758652" y="8452658"/>
            <a:ext cx="2274277" cy="1987526"/>
          </a:xfrm>
          <a:prstGeom prst="rect">
            <a:avLst/>
          </a:prstGeom>
        </p:spPr>
      </p:pic>
    </p:spTree>
    <p:extLst>
      <p:ext uri="{BB962C8B-B14F-4D97-AF65-F5344CB8AC3E}">
        <p14:creationId xmlns:p14="http://schemas.microsoft.com/office/powerpoint/2010/main" val="311430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10</a:t>
            </a:r>
          </a:p>
        </p:txBody>
      </p:sp>
      <p:sp>
        <p:nvSpPr>
          <p:cNvPr id="3" name="Round Single Corner of Rectangle 2">
            <a:extLst>
              <a:ext uri="{FF2B5EF4-FFF2-40B4-BE49-F238E27FC236}">
                <a16:creationId xmlns:a16="http://schemas.microsoft.com/office/drawing/2014/main" id="{CDA12F68-1A39-2A26-5672-654B9F6E54D2}"/>
              </a:ext>
            </a:extLst>
          </p:cNvPr>
          <p:cNvSpPr/>
          <p:nvPr/>
        </p:nvSpPr>
        <p:spPr>
          <a:xfrm flipH="1">
            <a:off x="551767" y="241604"/>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latin typeface="Century Gothic" panose="020B0502020202020204" pitchFamily="34" charset="0"/>
              </a:rPr>
              <a:t>Things to Consider- Reflective Questions </a:t>
            </a:r>
            <a:endParaRPr lang="en-AU" sz="1400">
              <a:solidFill>
                <a:srgbClr val="FFFFFF"/>
              </a:solidFill>
              <a:effectLst/>
              <a:latin typeface="Century Gothic" panose="020B0502020202020204" pitchFamily="34" charset="0"/>
            </a:endParaRP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66982" y="751962"/>
            <a:ext cx="5664498" cy="4324260"/>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3" name="TextBox 12">
            <a:extLst>
              <a:ext uri="{FF2B5EF4-FFF2-40B4-BE49-F238E27FC236}">
                <a16:creationId xmlns:a16="http://schemas.microsoft.com/office/drawing/2014/main" id="{D246F700-6013-DFEA-AC2F-AE8C80822D2E}"/>
              </a:ext>
            </a:extLst>
          </p:cNvPr>
          <p:cNvSpPr txBox="1"/>
          <p:nvPr/>
        </p:nvSpPr>
        <p:spPr>
          <a:xfrm>
            <a:off x="607404" y="868750"/>
            <a:ext cx="5373415" cy="1323439"/>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FUTURE PLANNING- What is important for the future ? </a:t>
            </a:r>
          </a:p>
          <a:p>
            <a:r>
              <a:rPr lang="en-US" sz="1100" b="0" i="0">
                <a:effectLst/>
                <a:latin typeface="Century Gothic" panose="020B0502020202020204" pitchFamily="34" charset="0"/>
              </a:rPr>
              <a:t> </a:t>
            </a:r>
          </a:p>
          <a:p>
            <a:pPr algn="l" rtl="0" fontAlgn="base"/>
            <a:endParaRPr lang="en-US" sz="1100" b="0" i="0">
              <a:effectLst/>
              <a:latin typeface="Century Gothic" panose="020B0502020202020204" pitchFamily="34" charset="0"/>
            </a:endParaRPr>
          </a:p>
          <a:p>
            <a:endParaRPr lang="en-US" sz="1100" b="0" i="0">
              <a:effectLst/>
              <a:latin typeface="Century Gothic" panose="020B0502020202020204" pitchFamily="34" charset="0"/>
            </a:endParaRPr>
          </a:p>
          <a:p>
            <a:endParaRPr lang="en-AU" sz="1100" b="1">
              <a:solidFill>
                <a:srgbClr val="377DAF"/>
              </a:solidFill>
              <a:latin typeface="Century Gothic" panose="020B0502020202020204" pitchFamily="34" charset="0"/>
            </a:endParaRPr>
          </a:p>
          <a:p>
            <a:endParaRPr lang="en-AU" sz="1200" b="1">
              <a:solidFill>
                <a:srgbClr val="377DAF"/>
              </a:solidFill>
              <a:effectLst/>
              <a:latin typeface="Century Gothic" panose="020B0502020202020204" pitchFamily="34" charset="0"/>
            </a:endParaRPr>
          </a:p>
          <a:p>
            <a:endParaRPr lang="en-AU" sz="1200">
              <a:solidFill>
                <a:srgbClr val="377DAF"/>
              </a:solidFill>
              <a:effectLst/>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607404" y="937274"/>
            <a:ext cx="5246770" cy="4493538"/>
          </a:xfrm>
          <a:prstGeom prst="rect">
            <a:avLst/>
          </a:prstGeom>
          <a:noFill/>
        </p:spPr>
        <p:txBody>
          <a:bodyPr wrap="square" lIns="91440" tIns="45720" rIns="91440" bIns="45720" rtlCol="0" anchor="t">
            <a:spAutoFit/>
          </a:bodyPr>
          <a:lstStyle/>
          <a:p>
            <a:pPr algn="l" rtl="0" fontAlgn="base"/>
            <a:endParaRPr lang="en-US" sz="1100" b="0" i="0">
              <a:solidFill>
                <a:srgbClr val="000000"/>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It is important to encourage young people to reflect on their longer-term goals, what’s important to them, and how their current funding request supports them achieving their goals.</a:t>
            </a:r>
          </a:p>
          <a:p>
            <a:pPr algn="l" rtl="0" fontAlgn="base"/>
            <a:endParaRPr lang="en-US" sz="1100">
              <a:solidFill>
                <a:schemeClr val="tx1">
                  <a:lumMod val="65000"/>
                  <a:lumOff val="35000"/>
                </a:schemeClr>
              </a:solidFill>
              <a:latin typeface="Century Gothic" panose="020B0502020202020204" pitchFamily="34" charset="0"/>
            </a:endParaRPr>
          </a:p>
          <a:p>
            <a:pPr fontAlgn="base"/>
            <a:r>
              <a:rPr lang="en-US" sz="1100" b="0" i="0">
                <a:solidFill>
                  <a:schemeClr val="tx1">
                    <a:lumMod val="65000"/>
                    <a:lumOff val="35000"/>
                  </a:schemeClr>
                </a:solidFill>
                <a:effectLst/>
                <a:latin typeface="Century Gothic"/>
              </a:rPr>
              <a:t>It is likely that a young person will need financial support for something that is completely unrelated to their future goals, but it is always beneficial to reflect on how current spending may impact future fund availability – A young person could be encouraged to consider:</a:t>
            </a:r>
            <a:r>
              <a:rPr lang="en-US" sz="1100">
                <a:solidFill>
                  <a:schemeClr val="tx1">
                    <a:lumMod val="65000"/>
                    <a:lumOff val="35000"/>
                  </a:schemeClr>
                </a:solidFill>
                <a:latin typeface="Century Gothic"/>
              </a:rPr>
              <a:t> </a:t>
            </a:r>
            <a:endParaRPr lang="en-US" sz="1100" b="0" i="0">
              <a:solidFill>
                <a:schemeClr val="tx1">
                  <a:lumMod val="65000"/>
                  <a:lumOff val="35000"/>
                </a:schemeClr>
              </a:solidFill>
              <a:effectLst/>
              <a:latin typeface="Century Gothic" panose="020B0502020202020204" pitchFamily="34" charset="0"/>
            </a:endParaRPr>
          </a:p>
          <a:p>
            <a:pPr algn="l" rtl="0" fontAlgn="base"/>
            <a:endParaRPr lang="en-US" sz="1100">
              <a:solidFill>
                <a:schemeClr val="tx1">
                  <a:lumMod val="65000"/>
                  <a:lumOff val="35000"/>
                </a:schemeClr>
              </a:solidFill>
              <a:latin typeface="Century Gothic" panose="020B0502020202020204" pitchFamily="34" charset="0"/>
            </a:endParaRPr>
          </a:p>
          <a:p>
            <a:pPr marL="171450" indent="-171450" algn="l" rtl="0" fontAlgn="base">
              <a:buFont typeface="Arial" panose="020B0604020202020204" pitchFamily="34" charset="0"/>
              <a:buChar char="•"/>
            </a:pPr>
            <a:r>
              <a:rPr lang="en-US" sz="1100" b="0" i="1">
                <a:solidFill>
                  <a:schemeClr val="tx1">
                    <a:lumMod val="65000"/>
                    <a:lumOff val="35000"/>
                  </a:schemeClr>
                </a:solidFill>
                <a:effectLst/>
                <a:latin typeface="Century Gothic" panose="020B0502020202020204" pitchFamily="34" charset="0"/>
              </a:rPr>
              <a:t>Am I using my access to funding in the most beneficial way? Are there other options available to achieve my current goals? Have I researched all the possibilities?</a:t>
            </a:r>
            <a:r>
              <a:rPr lang="en-US" sz="1100" b="0" i="0">
                <a:solidFill>
                  <a:schemeClr val="tx1">
                    <a:lumMod val="65000"/>
                    <a:lumOff val="35000"/>
                  </a:schemeClr>
                </a:solidFill>
                <a:effectLst/>
                <a:latin typeface="Century Gothic" panose="020B0502020202020204" pitchFamily="34" charset="0"/>
              </a:rPr>
              <a:t> </a:t>
            </a:r>
          </a:p>
          <a:p>
            <a:pPr marL="171450" indent="-171450" algn="l" rtl="0" fontAlgn="base">
              <a:buFont typeface="Arial" panose="020B0604020202020204" pitchFamily="34" charset="0"/>
              <a:buChar char="•"/>
            </a:pPr>
            <a:endParaRPr lang="en-US" sz="1100" b="0" i="0">
              <a:solidFill>
                <a:schemeClr val="tx1">
                  <a:lumMod val="65000"/>
                  <a:lumOff val="35000"/>
                </a:schemeClr>
              </a:solidFill>
              <a:effectLst/>
              <a:latin typeface="Century Gothic" panose="020B0502020202020204" pitchFamily="34" charset="0"/>
            </a:endParaRPr>
          </a:p>
          <a:p>
            <a:pPr fontAlgn="base"/>
            <a:r>
              <a:rPr lang="en-US" sz="1100" b="0" i="1">
                <a:solidFill>
                  <a:schemeClr val="tx1">
                    <a:lumMod val="65000"/>
                    <a:lumOff val="35000"/>
                  </a:schemeClr>
                </a:solidFill>
                <a:effectLst/>
                <a:latin typeface="Century Gothic" panose="020B0502020202020204" pitchFamily="34" charset="0"/>
              </a:rPr>
              <a:t>Example:</a:t>
            </a:r>
          </a:p>
          <a:p>
            <a:pPr marL="171450" indent="-171450" fontAlgn="base">
              <a:buFont typeface="Arial" panose="020B0604020202020204" pitchFamily="34" charset="0"/>
              <a:buChar char="•"/>
            </a:pPr>
            <a:r>
              <a:rPr lang="en-US" sz="1100" b="0" i="1">
                <a:solidFill>
                  <a:schemeClr val="tx1">
                    <a:lumMod val="65000"/>
                    <a:lumOff val="35000"/>
                  </a:schemeClr>
                </a:solidFill>
                <a:effectLst/>
                <a:latin typeface="Century Gothic" panose="020B0502020202020204" pitchFamily="34" charset="0"/>
              </a:rPr>
              <a:t> </a:t>
            </a:r>
            <a:r>
              <a:rPr lang="en-US" sz="1100" b="0" i="1">
                <a:solidFill>
                  <a:schemeClr val="tx1">
                    <a:lumMod val="65000"/>
                    <a:lumOff val="35000"/>
                  </a:schemeClr>
                </a:solidFill>
                <a:effectLst/>
                <a:latin typeface="Century Gothic"/>
              </a:rPr>
              <a:t>If they’re applying for a course in ‘business’, you can sit down with them and ask if they have really thought about why they want to do ‘business’ and what research they have done into this industry. Providing the opportunity for the young person to talk it through with you by asking curious, open-ended questions, you may find that they weren’t completely across all the details and that a graphic design course is much more their vibe. By planning with the young person, they may realize there is a world of opportunities they never even thought possible. .</a:t>
            </a:r>
          </a:p>
          <a:p>
            <a:pPr algn="l" rtl="0" fontAlgn="base"/>
            <a:endParaRPr lang="en-US" sz="1100" i="1">
              <a:latin typeface="Century Gothic" panose="020B0502020202020204" pitchFamily="34" charset="0"/>
            </a:endParaRPr>
          </a:p>
          <a:p>
            <a:pPr algn="l" rtl="0" fontAlgn="base"/>
            <a:r>
              <a:rPr lang="en-US" sz="1100" b="0" i="1">
                <a:solidFill>
                  <a:srgbClr val="2F5496"/>
                </a:solidFill>
                <a:effectLst/>
                <a:latin typeface="Century Gothic" panose="020B0502020202020204" pitchFamily="34" charset="0"/>
              </a:rPr>
              <a:t> </a:t>
            </a:r>
            <a:r>
              <a:rPr lang="en-US" sz="1100" b="0" i="0">
                <a:solidFill>
                  <a:srgbClr val="2F5496"/>
                </a:solidFill>
                <a:effectLst/>
                <a:latin typeface="Century Gothic" panose="020B0502020202020204" pitchFamily="34" charset="0"/>
              </a:rPr>
              <a:t> </a:t>
            </a:r>
            <a:endParaRPr lang="en-US" sz="1100" b="0" i="0">
              <a:solidFill>
                <a:srgbClr val="000000"/>
              </a:solidFill>
              <a:effectLst/>
              <a:latin typeface="Century Gothic" panose="020B0502020202020204" pitchFamily="34" charset="0"/>
            </a:endParaRPr>
          </a:p>
        </p:txBody>
      </p:sp>
      <p:sp>
        <p:nvSpPr>
          <p:cNvPr id="4" name="Round Single Corner of Rectangle 11">
            <a:extLst>
              <a:ext uri="{FF2B5EF4-FFF2-40B4-BE49-F238E27FC236}">
                <a16:creationId xmlns:a16="http://schemas.microsoft.com/office/drawing/2014/main" id="{C600C78B-7997-16A3-2455-C8D9E5EA0714}"/>
              </a:ext>
            </a:extLst>
          </p:cNvPr>
          <p:cNvSpPr/>
          <p:nvPr/>
        </p:nvSpPr>
        <p:spPr>
          <a:xfrm rot="10800000" flipH="1">
            <a:off x="551767" y="5289874"/>
            <a:ext cx="5664498" cy="231561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6" name="TextBox 15">
            <a:extLst>
              <a:ext uri="{FF2B5EF4-FFF2-40B4-BE49-F238E27FC236}">
                <a16:creationId xmlns:a16="http://schemas.microsoft.com/office/drawing/2014/main" id="{7482AE63-F406-453B-43E1-41017F878459}"/>
              </a:ext>
            </a:extLst>
          </p:cNvPr>
          <p:cNvSpPr txBox="1"/>
          <p:nvPr/>
        </p:nvSpPr>
        <p:spPr>
          <a:xfrm>
            <a:off x="647359" y="5190759"/>
            <a:ext cx="5473314" cy="2677656"/>
          </a:xfrm>
          <a:prstGeom prst="rect">
            <a:avLst/>
          </a:prstGeom>
          <a:noFill/>
        </p:spPr>
        <p:txBody>
          <a:bodyPr wrap="square" rtlCol="0">
            <a:spAutoFit/>
          </a:bodyPr>
          <a:lstStyle/>
          <a:p>
            <a:pPr fontAlgn="base"/>
            <a:endParaRPr lang="en-AU" sz="1200" b="1">
              <a:solidFill>
                <a:srgbClr val="377DAF"/>
              </a:solidFill>
              <a:effectLst/>
              <a:latin typeface="Century Gothic" panose="020B0502020202020204" pitchFamily="34" charset="0"/>
            </a:endParaRPr>
          </a:p>
          <a:p>
            <a:pPr fontAlgn="base"/>
            <a:r>
              <a:rPr lang="en-AU" sz="1200" b="1">
                <a:solidFill>
                  <a:srgbClr val="377DAF"/>
                </a:solidFill>
                <a:effectLst/>
                <a:latin typeface="Century Gothic" panose="020B0502020202020204" pitchFamily="34" charset="0"/>
              </a:rPr>
              <a:t>OTHER OPTIONS- What else is available? </a:t>
            </a:r>
          </a:p>
          <a:p>
            <a:pPr algn="l" rtl="0" fontAlgn="base"/>
            <a:r>
              <a:rPr lang="en-US" sz="1100" b="0" i="0">
                <a:solidFill>
                  <a:schemeClr val="tx1">
                    <a:lumMod val="65000"/>
                    <a:lumOff val="35000"/>
                  </a:schemeClr>
                </a:solidFill>
                <a:effectLst/>
                <a:latin typeface="Century Gothic" panose="020B0502020202020204" pitchFamily="34" charset="0"/>
              </a:rPr>
              <a:t>There are many other services that already cover costs or offer cheaper alternatives that you can support your young person to explore.</a:t>
            </a:r>
          </a:p>
          <a:p>
            <a:pPr algn="l" rtl="0" fontAlgn="base"/>
            <a:endParaRPr lang="en-US" sz="1100">
              <a:solidFill>
                <a:schemeClr val="tx1">
                  <a:lumMod val="65000"/>
                  <a:lumOff val="35000"/>
                </a:schemeClr>
              </a:solidFill>
              <a:latin typeface="Century Gothic" panose="020B0502020202020204" pitchFamily="34" charset="0"/>
            </a:endParaRPr>
          </a:p>
          <a:p>
            <a:pPr algn="l" rtl="0" fontAlgn="base"/>
            <a:r>
              <a:rPr lang="en-US" sz="1100" b="0" i="1">
                <a:solidFill>
                  <a:schemeClr val="tx1">
                    <a:lumMod val="65000"/>
                    <a:lumOff val="35000"/>
                  </a:schemeClr>
                </a:solidFill>
                <a:effectLst/>
                <a:latin typeface="Century Gothic" panose="020B0502020202020204" pitchFamily="34" charset="0"/>
              </a:rPr>
              <a:t>Example: </a:t>
            </a:r>
          </a:p>
          <a:p>
            <a:pPr marL="171450" indent="-171450" algn="l" rtl="0" fontAlgn="base">
              <a:buFont typeface="Arial" panose="020B0604020202020204" pitchFamily="34" charset="0"/>
              <a:buChar char="•"/>
            </a:pPr>
            <a:r>
              <a:rPr lang="en-US" sz="1100" i="1">
                <a:solidFill>
                  <a:schemeClr val="tx1">
                    <a:lumMod val="65000"/>
                    <a:lumOff val="35000"/>
                  </a:schemeClr>
                </a:solidFill>
                <a:latin typeface="Century Gothic" panose="020B0502020202020204" pitchFamily="34" charset="0"/>
              </a:rPr>
              <a:t>Y</a:t>
            </a:r>
            <a:r>
              <a:rPr lang="en-US" sz="1100" b="0" i="1">
                <a:solidFill>
                  <a:schemeClr val="tx1">
                    <a:lumMod val="65000"/>
                    <a:lumOff val="35000"/>
                  </a:schemeClr>
                </a:solidFill>
                <a:effectLst/>
                <a:latin typeface="Century Gothic" panose="020B0502020202020204" pitchFamily="34" charset="0"/>
              </a:rPr>
              <a:t>ou can discuss getting a discount on TAFE fees, or gain access to a Bond loan for housing, that they can opt to use their TILA to pay for furniture costs, or how to access a public dental service instead of a private one.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By knowing what resources are available it can help the young person to manage their own costs in the future.   </a:t>
            </a:r>
          </a:p>
          <a:p>
            <a:pPr algn="l" rtl="0" fontAlgn="base"/>
            <a:endParaRPr lang="en-US" sz="1100" b="0" i="0">
              <a:effectLst/>
              <a:latin typeface="Century Gothic" panose="020B0502020202020204" pitchFamily="34" charset="0"/>
            </a:endParaRPr>
          </a:p>
          <a:p>
            <a:pPr fontAlgn="base"/>
            <a:endParaRPr lang="en-AU" sz="1200" b="1">
              <a:solidFill>
                <a:srgbClr val="377DAF"/>
              </a:solidFill>
              <a:latin typeface="Century Gothic" panose="020B0502020202020204" pitchFamily="34" charset="0"/>
            </a:endParaRPr>
          </a:p>
          <a:p>
            <a:pPr fontAlgn="base"/>
            <a:endParaRPr lang="en-AU" sz="1100">
              <a:solidFill>
                <a:srgbClr val="57585A"/>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545E31F2-2E82-34F6-4364-BC1F794F4448}"/>
              </a:ext>
            </a:extLst>
          </p:cNvPr>
          <p:cNvPicPr>
            <a:picLocks noChangeAspect="1"/>
          </p:cNvPicPr>
          <p:nvPr/>
        </p:nvPicPr>
        <p:blipFill rotWithShape="1">
          <a:blip r:embed="rId3"/>
          <a:srcRect t="18877" b="61059"/>
          <a:stretch/>
        </p:blipFill>
        <p:spPr>
          <a:xfrm rot="5128653">
            <a:off x="-247878" y="6743188"/>
            <a:ext cx="2274277" cy="1987526"/>
          </a:xfrm>
          <a:prstGeom prst="rect">
            <a:avLst/>
          </a:prstGeom>
        </p:spPr>
      </p:pic>
    </p:spTree>
    <p:extLst>
      <p:ext uri="{BB962C8B-B14F-4D97-AF65-F5344CB8AC3E}">
        <p14:creationId xmlns:p14="http://schemas.microsoft.com/office/powerpoint/2010/main" val="323318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10</a:t>
            </a:r>
          </a:p>
        </p:txBody>
      </p:sp>
      <p:sp>
        <p:nvSpPr>
          <p:cNvPr id="3" name="Round Single Corner of Rectangle 2">
            <a:extLst>
              <a:ext uri="{FF2B5EF4-FFF2-40B4-BE49-F238E27FC236}">
                <a16:creationId xmlns:a16="http://schemas.microsoft.com/office/drawing/2014/main" id="{CDA12F68-1A39-2A26-5672-654B9F6E54D2}"/>
              </a:ext>
            </a:extLst>
          </p:cNvPr>
          <p:cNvSpPr/>
          <p:nvPr/>
        </p:nvSpPr>
        <p:spPr>
          <a:xfrm flipH="1">
            <a:off x="551767" y="241604"/>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latin typeface="Century Gothic" panose="020B0502020202020204" pitchFamily="34" charset="0"/>
              </a:rPr>
              <a:t>Things to Consider- Reflective Questions </a:t>
            </a:r>
            <a:endParaRPr lang="en-AU" sz="1400">
              <a:solidFill>
                <a:srgbClr val="FFFFFF"/>
              </a:solidFill>
              <a:effectLst/>
              <a:latin typeface="Century Gothic" panose="020B0502020202020204" pitchFamily="34" charset="0"/>
            </a:endParaRP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66982" y="751961"/>
            <a:ext cx="5664498" cy="2477600"/>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6" name="TextBox 5">
            <a:extLst>
              <a:ext uri="{FF2B5EF4-FFF2-40B4-BE49-F238E27FC236}">
                <a16:creationId xmlns:a16="http://schemas.microsoft.com/office/drawing/2014/main" id="{2354F7AB-8DF1-C059-5BDA-698EB37EBFF2}"/>
              </a:ext>
            </a:extLst>
          </p:cNvPr>
          <p:cNvSpPr txBox="1"/>
          <p:nvPr/>
        </p:nvSpPr>
        <p:spPr>
          <a:xfrm>
            <a:off x="566981" y="885404"/>
            <a:ext cx="5613686" cy="2477601"/>
          </a:xfrm>
          <a:prstGeom prst="rect">
            <a:avLst/>
          </a:prstGeom>
          <a:noFill/>
        </p:spPr>
        <p:txBody>
          <a:bodyPr wrap="square">
            <a:spAutoFit/>
          </a:bodyPr>
          <a:lstStyle/>
          <a:p>
            <a:pPr fontAlgn="base"/>
            <a:r>
              <a:rPr lang="en-AU" sz="1200" b="1">
                <a:solidFill>
                  <a:srgbClr val="377DAF"/>
                </a:solidFill>
                <a:effectLst/>
                <a:latin typeface="Century Gothic" panose="020B0502020202020204" pitchFamily="34" charset="0"/>
              </a:rPr>
              <a:t>DEALING WITH CHALLENGES </a:t>
            </a:r>
            <a:endParaRPr lang="en-US" sz="1200" b="0" i="0">
              <a:effectLst/>
              <a:latin typeface="Century Gothic" panose="020B0502020202020204" pitchFamily="34" charset="0"/>
            </a:endParaRPr>
          </a:p>
          <a:p>
            <a:pPr algn="l" rtl="0" fontAlgn="base"/>
            <a:endParaRPr lang="en-US" sz="1100">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There may be times where the young person will find this overwhelming and hard, and that’s okay. That’s why you are there to support them.</a:t>
            </a:r>
          </a:p>
          <a:p>
            <a:pPr algn="l" rtl="0" fontAlgn="base"/>
            <a:endParaRPr lang="en-US" sz="1100">
              <a:solidFill>
                <a:schemeClr val="tx1">
                  <a:lumMod val="65000"/>
                  <a:lumOff val="35000"/>
                </a:schemeClr>
              </a:solidFill>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 You will walk alongside them, listen to what is important to them and what is a challenge, and support them to find the resources they need.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As their coach, you will also challenge them to take ownership of their own financial wellbeing – helping them to become responsible, resourceful, interdependent, and capable of advocating for their rights and what they want for their future.  </a:t>
            </a:r>
          </a:p>
          <a:p>
            <a:pPr algn="l" rtl="0" fontAlgn="base"/>
            <a:endParaRPr lang="en-US" sz="1100">
              <a:solidFill>
                <a:schemeClr val="tx1">
                  <a:lumMod val="65000"/>
                  <a:lumOff val="35000"/>
                </a:schemeClr>
              </a:solidFill>
              <a:latin typeface="Century Gothic" panose="020B0502020202020204" pitchFamily="34" charset="0"/>
            </a:endParaRPr>
          </a:p>
          <a:p>
            <a:pPr algn="l" rtl="0" fontAlgn="base"/>
            <a:endParaRPr lang="en-US" sz="1100" b="0" i="0">
              <a:solidFill>
                <a:schemeClr val="tx1">
                  <a:lumMod val="65000"/>
                  <a:lumOff val="35000"/>
                </a:schemeClr>
              </a:solidFill>
              <a:effectLst/>
              <a:latin typeface="Century Gothic" panose="020B0502020202020204" pitchFamily="34" charset="0"/>
            </a:endParaRPr>
          </a:p>
        </p:txBody>
      </p:sp>
      <p:pic>
        <p:nvPicPr>
          <p:cNvPr id="8" name="Picture 7">
            <a:extLst>
              <a:ext uri="{FF2B5EF4-FFF2-40B4-BE49-F238E27FC236}">
                <a16:creationId xmlns:a16="http://schemas.microsoft.com/office/drawing/2014/main" id="{14CAE1E3-226A-AEB1-7F38-1C916819E7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323" b="22068"/>
          <a:stretch/>
        </p:blipFill>
        <p:spPr>
          <a:xfrm>
            <a:off x="740685" y="5360247"/>
            <a:ext cx="5376630" cy="2600840"/>
          </a:xfrm>
          <a:prstGeom prst="rect">
            <a:avLst/>
          </a:prstGeom>
        </p:spPr>
      </p:pic>
      <p:pic>
        <p:nvPicPr>
          <p:cNvPr id="4" name="Picture 3">
            <a:extLst>
              <a:ext uri="{FF2B5EF4-FFF2-40B4-BE49-F238E27FC236}">
                <a16:creationId xmlns:a16="http://schemas.microsoft.com/office/drawing/2014/main" id="{DCAB8A68-C461-D50A-E140-C297D4BE1548}"/>
              </a:ext>
            </a:extLst>
          </p:cNvPr>
          <p:cNvPicPr>
            <a:picLocks noChangeAspect="1"/>
          </p:cNvPicPr>
          <p:nvPr/>
        </p:nvPicPr>
        <p:blipFill rotWithShape="1">
          <a:blip r:embed="rId4"/>
          <a:srcRect t="15776" b="50367"/>
          <a:stretch/>
        </p:blipFill>
        <p:spPr>
          <a:xfrm rot="3243463">
            <a:off x="190256" y="2510814"/>
            <a:ext cx="2274277" cy="3353930"/>
          </a:xfrm>
          <a:prstGeom prst="rect">
            <a:avLst/>
          </a:prstGeom>
        </p:spPr>
      </p:pic>
    </p:spTree>
    <p:extLst>
      <p:ext uri="{BB962C8B-B14F-4D97-AF65-F5344CB8AC3E}">
        <p14:creationId xmlns:p14="http://schemas.microsoft.com/office/powerpoint/2010/main" val="93780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11</a:t>
            </a:r>
          </a:p>
        </p:txBody>
      </p:sp>
      <p:sp>
        <p:nvSpPr>
          <p:cNvPr id="25" name="Round Single Corner of Rectangle 24">
            <a:extLst>
              <a:ext uri="{FF2B5EF4-FFF2-40B4-BE49-F238E27FC236}">
                <a16:creationId xmlns:a16="http://schemas.microsoft.com/office/drawing/2014/main" id="{BD482C44-6B42-90C9-C6A8-A1355A75259C}"/>
              </a:ext>
            </a:extLst>
          </p:cNvPr>
          <p:cNvSpPr/>
          <p:nvPr/>
        </p:nvSpPr>
        <p:spPr>
          <a:xfrm flipH="1">
            <a:off x="568528" y="58476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chemeClr val="bg1"/>
                </a:solidFill>
                <a:latin typeface="Century Gothic"/>
                <a:ea typeface="Lato Black"/>
                <a:cs typeface="Lato Black"/>
              </a:rPr>
              <a:t>How Are Decisions Made? </a:t>
            </a:r>
            <a:endParaRPr lang="en-AU" sz="1400" b="1">
              <a:solidFill>
                <a:schemeClr val="bg1"/>
              </a:solidFill>
              <a:latin typeface="Century Gothic" panose="020B0502020202020204" pitchFamily="34" charset="0"/>
            </a:endParaRPr>
          </a:p>
        </p:txBody>
      </p:sp>
      <p:sp>
        <p:nvSpPr>
          <p:cNvPr id="26" name="Round Single Corner of Rectangle 25">
            <a:extLst>
              <a:ext uri="{FF2B5EF4-FFF2-40B4-BE49-F238E27FC236}">
                <a16:creationId xmlns:a16="http://schemas.microsoft.com/office/drawing/2014/main" id="{603D98E5-E7C1-2BD5-F08B-2254A24F618A}"/>
              </a:ext>
            </a:extLst>
          </p:cNvPr>
          <p:cNvSpPr/>
          <p:nvPr/>
        </p:nvSpPr>
        <p:spPr>
          <a:xfrm rot="10800000" flipH="1">
            <a:off x="531259" y="1095118"/>
            <a:ext cx="5664497" cy="5260324"/>
          </a:xfrm>
          <a:prstGeom prst="round1Rect">
            <a:avLst>
              <a:gd name="adj" fmla="val 30375"/>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578594" y="1154197"/>
            <a:ext cx="5480830" cy="5170646"/>
          </a:xfrm>
          <a:prstGeom prst="rect">
            <a:avLst/>
          </a:prstGeom>
          <a:noFill/>
        </p:spPr>
        <p:txBody>
          <a:bodyPr wrap="square" lIns="91440" tIns="45720" rIns="91440" bIns="45720" rtlCol="0" anchor="t">
            <a:spAutoFit/>
          </a:bodyPr>
          <a:lstStyle/>
          <a:p>
            <a:pPr algn="l" rtl="0" fontAlgn="base"/>
            <a:r>
              <a:rPr lang="en-US" sz="1100" b="0" i="0">
                <a:solidFill>
                  <a:schemeClr val="tx1">
                    <a:lumMod val="65000"/>
                    <a:lumOff val="35000"/>
                  </a:schemeClr>
                </a:solidFill>
                <a:effectLst/>
                <a:latin typeface="Century Gothic" panose="020B0502020202020204" pitchFamily="34" charset="0"/>
              </a:rPr>
              <a:t>Every decision regarding ‘Invest In Me’ funding is made based on a young person’s individual circumstances.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Home Stretch Transition Coaches are guided by the principles of Home Stretch and use the ‘Invest In Me- Decision Matrix- Practice Guide’ to ensure consistent and equitable support for all young people accessing Home Stretch. </a:t>
            </a:r>
          </a:p>
          <a:p>
            <a:pPr algn="l" rtl="0" fontAlgn="base"/>
            <a:endParaRPr lang="en-US" sz="1100">
              <a:solidFill>
                <a:schemeClr val="tx1">
                  <a:lumMod val="65000"/>
                  <a:lumOff val="35000"/>
                </a:schemeClr>
              </a:solidFill>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When making the decision to provide funding, be mindful of the amount of funding the young person has access to, if the funding is being used to support the young person to transition into adulthood, and if it is helping them to achieve their goals.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For example, a young person may be frequently asking for food vouchers to do grocery shopping. In emergency situations this type of support is okay as a once off, however, this is not something that can be sustained and isn’t good use of the young person's funding. Instead, as their Transition Coach you could help your young person by supporting them to access a financial counselling service to teach them budgeting skills, or their local Emergency Relief services to help them with groceries till they’re paid again. By doing this, you’re not telling the young person that you won’t help them, instead you’re teaching them valuable skills they can utilize once they age out of Home Stretch.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r>
              <a:rPr lang="en-US" sz="1100" b="0" i="0">
                <a:solidFill>
                  <a:schemeClr val="tx1">
                    <a:lumMod val="65000"/>
                    <a:lumOff val="35000"/>
                  </a:schemeClr>
                </a:solidFill>
                <a:effectLst/>
                <a:latin typeface="Century Gothic" panose="020B0502020202020204" pitchFamily="34" charset="0"/>
              </a:rPr>
              <a:t>Situations like this may also present an opportunity to remind the young person of their aspirational longer-term goals and the benefit of utilizing their ‘Invest in Me’ funding to achieve what is important to them.   </a:t>
            </a:r>
          </a:p>
          <a:p>
            <a:pPr algn="l" rtl="0" fontAlgn="base"/>
            <a:endParaRPr lang="en-US" sz="1100">
              <a:solidFill>
                <a:schemeClr val="tx1">
                  <a:lumMod val="65000"/>
                  <a:lumOff val="35000"/>
                </a:schemeClr>
              </a:solidFill>
              <a:latin typeface="Century Gothic" panose="020B0502020202020204" pitchFamily="34" charset="0"/>
            </a:endParaRPr>
          </a:p>
          <a:p>
            <a:pPr algn="l" rtl="0" fontAlgn="base"/>
            <a:r>
              <a:rPr lang="en-US" sz="1100">
                <a:solidFill>
                  <a:schemeClr val="tx1">
                    <a:lumMod val="65000"/>
                    <a:lumOff val="35000"/>
                  </a:schemeClr>
                </a:solidFill>
                <a:latin typeface="Century Gothic" panose="020B0502020202020204" pitchFamily="34" charset="0"/>
              </a:rPr>
              <a:t>Young people have the option to appeal decisions made if they disagree with the outcome. </a:t>
            </a:r>
          </a:p>
          <a:p>
            <a:pPr algn="l" rtl="0" fontAlgn="base"/>
            <a:endParaRPr lang="en-US" sz="1100" b="0" i="0">
              <a:effectLst/>
              <a:latin typeface="Century Gothic" panose="020B0502020202020204" pitchFamily="34" charset="0"/>
            </a:endParaRPr>
          </a:p>
        </p:txBody>
      </p:sp>
      <p:pic>
        <p:nvPicPr>
          <p:cNvPr id="3" name="Picture 2">
            <a:extLst>
              <a:ext uri="{FF2B5EF4-FFF2-40B4-BE49-F238E27FC236}">
                <a16:creationId xmlns:a16="http://schemas.microsoft.com/office/drawing/2014/main" id="{98C54AF6-F546-1E34-C386-D3634554383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123" r="3810"/>
          <a:stretch/>
        </p:blipFill>
        <p:spPr>
          <a:xfrm>
            <a:off x="1527773" y="6576915"/>
            <a:ext cx="3671467" cy="2344770"/>
          </a:xfrm>
          <a:prstGeom prst="rect">
            <a:avLst/>
          </a:prstGeom>
        </p:spPr>
      </p:pic>
    </p:spTree>
    <p:extLst>
      <p:ext uri="{BB962C8B-B14F-4D97-AF65-F5344CB8AC3E}">
        <p14:creationId xmlns:p14="http://schemas.microsoft.com/office/powerpoint/2010/main" val="329231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12</a:t>
            </a:r>
          </a:p>
        </p:txBody>
      </p:sp>
      <p:sp>
        <p:nvSpPr>
          <p:cNvPr id="3" name="Round Single Corner of Rectangle 2">
            <a:extLst>
              <a:ext uri="{FF2B5EF4-FFF2-40B4-BE49-F238E27FC236}">
                <a16:creationId xmlns:a16="http://schemas.microsoft.com/office/drawing/2014/main" id="{CDA12F68-1A39-2A26-5672-654B9F6E54D2}"/>
              </a:ext>
            </a:extLst>
          </p:cNvPr>
          <p:cNvSpPr/>
          <p:nvPr/>
        </p:nvSpPr>
        <p:spPr>
          <a:xfrm flipH="1">
            <a:off x="576812" y="4779858"/>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effectLst/>
                <a:latin typeface="Century Gothic" panose="020B0502020202020204" pitchFamily="34" charset="0"/>
              </a:rPr>
              <a:t>INVEST IN ME PROCESS </a:t>
            </a:r>
            <a:endParaRPr lang="en-AU" sz="1400">
              <a:solidFill>
                <a:srgbClr val="FFFFFF"/>
              </a:solidFill>
              <a:effectLst/>
              <a:latin typeface="Century Gothic" panose="020B0502020202020204" pitchFamily="34" charset="0"/>
            </a:endParaRP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76811" y="5290213"/>
            <a:ext cx="5664498" cy="4171286"/>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3" name="TextBox 12">
            <a:extLst>
              <a:ext uri="{FF2B5EF4-FFF2-40B4-BE49-F238E27FC236}">
                <a16:creationId xmlns:a16="http://schemas.microsoft.com/office/drawing/2014/main" id="{D246F700-6013-DFEA-AC2F-AE8C80822D2E}"/>
              </a:ext>
            </a:extLst>
          </p:cNvPr>
          <p:cNvSpPr txBox="1"/>
          <p:nvPr/>
        </p:nvSpPr>
        <p:spPr>
          <a:xfrm>
            <a:off x="3084658" y="5432598"/>
            <a:ext cx="2962574" cy="446276"/>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AWARENESS </a:t>
            </a:r>
            <a:endParaRPr lang="en-AU" sz="1200">
              <a:solidFill>
                <a:srgbClr val="377DAF"/>
              </a:solidFill>
              <a:effectLst/>
              <a:latin typeface="Century Gothic" panose="020B0502020202020204" pitchFamily="34" charset="0"/>
            </a:endParaRPr>
          </a:p>
          <a:p>
            <a:r>
              <a:rPr lang="en-AU" sz="1100">
                <a:solidFill>
                  <a:srgbClr val="57585A"/>
                </a:solidFill>
                <a:effectLst/>
                <a:latin typeface="Century Gothic" panose="020B0502020202020204" pitchFamily="34" charset="0"/>
              </a:rPr>
              <a:t>Provide information about Invest in Me </a:t>
            </a:r>
          </a:p>
        </p:txBody>
      </p:sp>
      <p:sp>
        <p:nvSpPr>
          <p:cNvPr id="14" name="TextBox 13">
            <a:extLst>
              <a:ext uri="{FF2B5EF4-FFF2-40B4-BE49-F238E27FC236}">
                <a16:creationId xmlns:a16="http://schemas.microsoft.com/office/drawing/2014/main" id="{76E04B73-68D0-FC4A-7BF5-B9F58AE4066C}"/>
              </a:ext>
            </a:extLst>
          </p:cNvPr>
          <p:cNvSpPr txBox="1"/>
          <p:nvPr/>
        </p:nvSpPr>
        <p:spPr>
          <a:xfrm>
            <a:off x="3084658" y="6660667"/>
            <a:ext cx="2634713" cy="461665"/>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APPLICATION- UNDER 100 </a:t>
            </a:r>
            <a:br>
              <a:rPr lang="en-AU" sz="1200" b="1">
                <a:solidFill>
                  <a:srgbClr val="00ACBD"/>
                </a:solidFill>
                <a:effectLst/>
                <a:latin typeface="Century Gothic" panose="020B0502020202020204" pitchFamily="34" charset="0"/>
              </a:rPr>
            </a:br>
            <a:r>
              <a:rPr lang="en-AU" sz="1100">
                <a:solidFill>
                  <a:schemeClr val="tx1">
                    <a:lumMod val="65000"/>
                    <a:lumOff val="35000"/>
                  </a:schemeClr>
                </a:solidFill>
                <a:effectLst/>
                <a:latin typeface="Century Gothic" panose="020B0502020202020204" pitchFamily="34" charset="0"/>
              </a:rPr>
              <a:t>Pay for the item </a:t>
            </a:r>
          </a:p>
        </p:txBody>
      </p:sp>
      <p:sp>
        <p:nvSpPr>
          <p:cNvPr id="15" name="TextBox 14">
            <a:extLst>
              <a:ext uri="{FF2B5EF4-FFF2-40B4-BE49-F238E27FC236}">
                <a16:creationId xmlns:a16="http://schemas.microsoft.com/office/drawing/2014/main" id="{F0DBC7C9-9953-B36E-D24A-50A35315FBFF}"/>
              </a:ext>
            </a:extLst>
          </p:cNvPr>
          <p:cNvSpPr txBox="1"/>
          <p:nvPr/>
        </p:nvSpPr>
        <p:spPr>
          <a:xfrm>
            <a:off x="3084658" y="6038938"/>
            <a:ext cx="2806854" cy="446276"/>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FUNDING REQUEST </a:t>
            </a:r>
            <a:br>
              <a:rPr lang="en-AU" sz="1200" b="1">
                <a:solidFill>
                  <a:srgbClr val="00ACBD"/>
                </a:solidFill>
                <a:effectLst/>
                <a:latin typeface="Century Gothic" panose="020B0502020202020204" pitchFamily="34" charset="0"/>
              </a:rPr>
            </a:br>
            <a:r>
              <a:rPr lang="en-AU" sz="1100">
                <a:solidFill>
                  <a:srgbClr val="57585A"/>
                </a:solidFill>
                <a:effectLst/>
                <a:latin typeface="Century Gothic" panose="020B0502020202020204" pitchFamily="34" charset="0"/>
              </a:rPr>
              <a:t>Discuss Request with Transition Coach </a:t>
            </a:r>
          </a:p>
        </p:txBody>
      </p:sp>
      <p:sp>
        <p:nvSpPr>
          <p:cNvPr id="16" name="TextBox 15">
            <a:extLst>
              <a:ext uri="{FF2B5EF4-FFF2-40B4-BE49-F238E27FC236}">
                <a16:creationId xmlns:a16="http://schemas.microsoft.com/office/drawing/2014/main" id="{7482AE63-F406-453B-43E1-41017F878459}"/>
              </a:ext>
            </a:extLst>
          </p:cNvPr>
          <p:cNvSpPr txBox="1"/>
          <p:nvPr/>
        </p:nvSpPr>
        <p:spPr>
          <a:xfrm>
            <a:off x="3084658" y="7282396"/>
            <a:ext cx="2634713" cy="461665"/>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APPLICATION- Over 100  </a:t>
            </a:r>
            <a:br>
              <a:rPr lang="en-AU" sz="1200" b="1">
                <a:solidFill>
                  <a:srgbClr val="00ACBD"/>
                </a:solidFill>
                <a:latin typeface="Century Gothic" panose="020B0502020202020204" pitchFamily="34" charset="0"/>
              </a:rPr>
            </a:br>
            <a:r>
              <a:rPr lang="en-AU" sz="1100">
                <a:solidFill>
                  <a:srgbClr val="57585A"/>
                </a:solidFill>
                <a:effectLst/>
                <a:latin typeface="Century Gothic" panose="020B0502020202020204" pitchFamily="34" charset="0"/>
              </a:rPr>
              <a:t>Complete Invest in Me Application  </a:t>
            </a:r>
          </a:p>
        </p:txBody>
      </p:sp>
      <p:sp>
        <p:nvSpPr>
          <p:cNvPr id="17" name="TextBox 16">
            <a:extLst>
              <a:ext uri="{FF2B5EF4-FFF2-40B4-BE49-F238E27FC236}">
                <a16:creationId xmlns:a16="http://schemas.microsoft.com/office/drawing/2014/main" id="{772ED7A6-6624-B37A-D8EA-FEFB72B71D82}"/>
              </a:ext>
            </a:extLst>
          </p:cNvPr>
          <p:cNvSpPr txBox="1"/>
          <p:nvPr/>
        </p:nvSpPr>
        <p:spPr>
          <a:xfrm>
            <a:off x="3084658" y="8525855"/>
            <a:ext cx="2806855" cy="276999"/>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APPEAL </a:t>
            </a:r>
          </a:p>
        </p:txBody>
      </p:sp>
      <p:sp>
        <p:nvSpPr>
          <p:cNvPr id="18" name="TextBox 17">
            <a:extLst>
              <a:ext uri="{FF2B5EF4-FFF2-40B4-BE49-F238E27FC236}">
                <a16:creationId xmlns:a16="http://schemas.microsoft.com/office/drawing/2014/main" id="{EC45034B-6D0C-8AA7-B81F-31CF4D9594C5}"/>
              </a:ext>
            </a:extLst>
          </p:cNvPr>
          <p:cNvSpPr txBox="1"/>
          <p:nvPr/>
        </p:nvSpPr>
        <p:spPr>
          <a:xfrm>
            <a:off x="3084658" y="7904125"/>
            <a:ext cx="2634713" cy="461665"/>
          </a:xfrm>
          <a:prstGeom prst="rect">
            <a:avLst/>
          </a:prstGeom>
          <a:noFill/>
        </p:spPr>
        <p:txBody>
          <a:bodyPr wrap="square" rtlCol="0">
            <a:spAutoFit/>
          </a:bodyPr>
          <a:lstStyle/>
          <a:p>
            <a:r>
              <a:rPr lang="en-AU" sz="1200" b="1">
                <a:solidFill>
                  <a:srgbClr val="377DAF"/>
                </a:solidFill>
                <a:effectLst/>
                <a:latin typeface="Century Gothic" panose="020B0502020202020204" pitchFamily="34" charset="0"/>
              </a:rPr>
              <a:t>PAYMENT </a:t>
            </a:r>
            <a:r>
              <a:rPr lang="en-AU" sz="1200">
                <a:solidFill>
                  <a:srgbClr val="377DAF"/>
                </a:solidFill>
                <a:effectLst/>
                <a:latin typeface="Century Gothic" panose="020B0502020202020204" pitchFamily="34" charset="0"/>
              </a:rPr>
              <a:t> </a:t>
            </a:r>
            <a:br>
              <a:rPr lang="en-AU" sz="1200">
                <a:solidFill>
                  <a:srgbClr val="00ACBD"/>
                </a:solidFill>
                <a:latin typeface="Century Gothic" panose="020B0502020202020204" pitchFamily="34" charset="0"/>
              </a:rPr>
            </a:br>
            <a:r>
              <a:rPr lang="en-AU" sz="1100">
                <a:solidFill>
                  <a:srgbClr val="57585A"/>
                </a:solidFill>
                <a:effectLst/>
                <a:latin typeface="Century Gothic" panose="020B0502020202020204" pitchFamily="34" charset="0"/>
              </a:rPr>
              <a:t>Arrange for payment </a:t>
            </a:r>
          </a:p>
        </p:txBody>
      </p:sp>
      <p:sp>
        <p:nvSpPr>
          <p:cNvPr id="19" name="Pentagon 18">
            <a:extLst>
              <a:ext uri="{FF2B5EF4-FFF2-40B4-BE49-F238E27FC236}">
                <a16:creationId xmlns:a16="http://schemas.microsoft.com/office/drawing/2014/main" id="{79E2399B-7140-DC1C-5F79-71429160F069}"/>
              </a:ext>
            </a:extLst>
          </p:cNvPr>
          <p:cNvSpPr/>
          <p:nvPr/>
        </p:nvSpPr>
        <p:spPr>
          <a:xfrm rot="5400000">
            <a:off x="1063707" y="5556936"/>
            <a:ext cx="1243460" cy="2217252"/>
          </a:xfrm>
          <a:prstGeom prst="homePlate">
            <a:avLst/>
          </a:prstGeom>
          <a:solidFill>
            <a:srgbClr val="D7787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 name="Pentagon 19">
            <a:extLst>
              <a:ext uri="{FF2B5EF4-FFF2-40B4-BE49-F238E27FC236}">
                <a16:creationId xmlns:a16="http://schemas.microsoft.com/office/drawing/2014/main" id="{4F4A1C4A-1BA9-E2D9-FF48-F145D48BEA13}"/>
              </a:ext>
            </a:extLst>
          </p:cNvPr>
          <p:cNvSpPr/>
          <p:nvPr/>
        </p:nvSpPr>
        <p:spPr>
          <a:xfrm rot="5400000">
            <a:off x="1196386" y="5044780"/>
            <a:ext cx="978110" cy="2217251"/>
          </a:xfrm>
          <a:prstGeom prst="homePlate">
            <a:avLst/>
          </a:prstGeom>
          <a:solidFill>
            <a:srgbClr val="D778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1" name="Pentagon 20">
            <a:extLst>
              <a:ext uri="{FF2B5EF4-FFF2-40B4-BE49-F238E27FC236}">
                <a16:creationId xmlns:a16="http://schemas.microsoft.com/office/drawing/2014/main" id="{5967E410-263E-1BDC-D95A-EB55D89B7CE5}"/>
              </a:ext>
            </a:extLst>
          </p:cNvPr>
          <p:cNvSpPr/>
          <p:nvPr/>
        </p:nvSpPr>
        <p:spPr>
          <a:xfrm rot="5400000">
            <a:off x="1302634" y="4564392"/>
            <a:ext cx="765610" cy="2217251"/>
          </a:xfrm>
          <a:prstGeom prst="homePlate">
            <a:avLst/>
          </a:prstGeom>
          <a:solidFill>
            <a:srgbClr val="D7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787D"/>
              </a:solidFill>
              <a:latin typeface="Century Gothic" panose="020B0502020202020204" pitchFamily="34" charset="0"/>
            </a:endParaRPr>
          </a:p>
        </p:txBody>
      </p:sp>
      <p:sp>
        <p:nvSpPr>
          <p:cNvPr id="22" name="Pentagon 21">
            <a:extLst>
              <a:ext uri="{FF2B5EF4-FFF2-40B4-BE49-F238E27FC236}">
                <a16:creationId xmlns:a16="http://schemas.microsoft.com/office/drawing/2014/main" id="{CFBC8618-56B7-CB49-A7C6-28EBFD60A1EB}"/>
              </a:ext>
            </a:extLst>
          </p:cNvPr>
          <p:cNvSpPr/>
          <p:nvPr/>
        </p:nvSpPr>
        <p:spPr>
          <a:xfrm rot="5400000">
            <a:off x="1046161" y="6173108"/>
            <a:ext cx="1278552" cy="2217251"/>
          </a:xfrm>
          <a:prstGeom prst="homePlate">
            <a:avLst/>
          </a:prstGeom>
          <a:solidFill>
            <a:srgbClr val="D7787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3" name="Pentagon 22">
            <a:extLst>
              <a:ext uri="{FF2B5EF4-FFF2-40B4-BE49-F238E27FC236}">
                <a16:creationId xmlns:a16="http://schemas.microsoft.com/office/drawing/2014/main" id="{E9101BB4-4EE5-1B52-4982-9234D1D78F05}"/>
              </a:ext>
            </a:extLst>
          </p:cNvPr>
          <p:cNvSpPr/>
          <p:nvPr/>
        </p:nvSpPr>
        <p:spPr>
          <a:xfrm rot="5400000">
            <a:off x="971583" y="7509079"/>
            <a:ext cx="1427707" cy="2217251"/>
          </a:xfrm>
          <a:prstGeom prst="homePlate">
            <a:avLst/>
          </a:prstGeom>
          <a:solidFill>
            <a:srgbClr val="D7787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4" name="Pentagon 23">
            <a:extLst>
              <a:ext uri="{FF2B5EF4-FFF2-40B4-BE49-F238E27FC236}">
                <a16:creationId xmlns:a16="http://schemas.microsoft.com/office/drawing/2014/main" id="{451BD121-B06A-6EE3-AF33-FF34D73C7BCD}"/>
              </a:ext>
            </a:extLst>
          </p:cNvPr>
          <p:cNvSpPr/>
          <p:nvPr/>
        </p:nvSpPr>
        <p:spPr>
          <a:xfrm rot="5400000">
            <a:off x="1063707" y="6785042"/>
            <a:ext cx="1243459" cy="2217251"/>
          </a:xfrm>
          <a:prstGeom prst="homePlate">
            <a:avLst/>
          </a:prstGeom>
          <a:solidFill>
            <a:srgbClr val="D778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5" name="Round Single Corner of Rectangle 24">
            <a:extLst>
              <a:ext uri="{FF2B5EF4-FFF2-40B4-BE49-F238E27FC236}">
                <a16:creationId xmlns:a16="http://schemas.microsoft.com/office/drawing/2014/main" id="{BD482C44-6B42-90C9-C6A8-A1355A75259C}"/>
              </a:ext>
            </a:extLst>
          </p:cNvPr>
          <p:cNvSpPr/>
          <p:nvPr/>
        </p:nvSpPr>
        <p:spPr>
          <a:xfrm flipH="1">
            <a:off x="568528" y="58476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Lato Black"/>
                <a:cs typeface="Lato Black"/>
              </a:rPr>
              <a:t>Step by Step Guide </a:t>
            </a:r>
            <a:endParaRPr lang="en-AU" sz="1400" b="1">
              <a:solidFill>
                <a:schemeClr val="bg1"/>
              </a:solidFill>
              <a:latin typeface="Century Gothic" panose="020B0502020202020204" pitchFamily="34" charset="0"/>
            </a:endParaRPr>
          </a:p>
        </p:txBody>
      </p:sp>
      <p:sp>
        <p:nvSpPr>
          <p:cNvPr id="26" name="Round Single Corner of Rectangle 25">
            <a:extLst>
              <a:ext uri="{FF2B5EF4-FFF2-40B4-BE49-F238E27FC236}">
                <a16:creationId xmlns:a16="http://schemas.microsoft.com/office/drawing/2014/main" id="{603D98E5-E7C1-2BD5-F08B-2254A24F618A}"/>
              </a:ext>
            </a:extLst>
          </p:cNvPr>
          <p:cNvSpPr/>
          <p:nvPr/>
        </p:nvSpPr>
        <p:spPr>
          <a:xfrm rot="10800000" flipH="1">
            <a:off x="624974" y="1048040"/>
            <a:ext cx="5664498" cy="3098100"/>
          </a:xfrm>
          <a:prstGeom prst="round1Rect">
            <a:avLst>
              <a:gd name="adj" fmla="val 30375"/>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756321" y="1216265"/>
            <a:ext cx="5135191" cy="2800767"/>
          </a:xfrm>
          <a:prstGeom prst="rect">
            <a:avLst/>
          </a:prstGeom>
          <a:noFill/>
        </p:spPr>
        <p:txBody>
          <a:bodyPr wrap="square" rtlCol="0">
            <a:spAutoFit/>
          </a:bodyPr>
          <a:lstStyle/>
          <a:p>
            <a:pPr algn="l" rtl="0" fontAlgn="base">
              <a:buFont typeface="+mj-lt"/>
              <a:buAutoNum type="arabicPeriod"/>
            </a:pPr>
            <a:r>
              <a:rPr lang="en-US" sz="1100" b="0" i="0">
                <a:solidFill>
                  <a:schemeClr val="tx1">
                    <a:lumMod val="65000"/>
                    <a:lumOff val="35000"/>
                  </a:schemeClr>
                </a:solidFill>
                <a:effectLst/>
                <a:latin typeface="Century Gothic" panose="020B0502020202020204" pitchFamily="34" charset="0"/>
              </a:rPr>
              <a:t>Provide the Young Person with Information on Invest In Me Funding , what it can be used for and the process of accessing funding. </a:t>
            </a:r>
          </a:p>
          <a:p>
            <a:pPr algn="l" rtl="0" fontAlgn="base"/>
            <a:r>
              <a:rPr lang="en-US" sz="1100" b="0" i="0">
                <a:solidFill>
                  <a:schemeClr val="tx1">
                    <a:lumMod val="65000"/>
                    <a:lumOff val="35000"/>
                  </a:schemeClr>
                </a:solidFill>
                <a:effectLst/>
                <a:latin typeface="Century Gothic" panose="020B0502020202020204" pitchFamily="34" charset="0"/>
              </a:rPr>
              <a:t> </a:t>
            </a:r>
          </a:p>
          <a:p>
            <a:pPr algn="l" rtl="0" fontAlgn="base">
              <a:buFont typeface="+mj-lt"/>
              <a:buAutoNum type="arabicPeriod" startAt="2"/>
            </a:pPr>
            <a:r>
              <a:rPr lang="en-US" sz="1100" b="0" i="0">
                <a:solidFill>
                  <a:schemeClr val="tx1">
                    <a:lumMod val="65000"/>
                    <a:lumOff val="35000"/>
                  </a:schemeClr>
                </a:solidFill>
                <a:effectLst/>
                <a:latin typeface="Century Gothic" panose="020B0502020202020204" pitchFamily="34" charset="0"/>
              </a:rPr>
              <a:t>When a Young Person requests an Item, discuss the request using the Decision Matrix as a Guide  </a:t>
            </a:r>
          </a:p>
          <a:p>
            <a:pPr algn="l" rtl="0" fontAlgn="base">
              <a:buFont typeface="+mj-lt"/>
              <a:buAutoNum type="arabicPeriod" startAt="2"/>
            </a:pPr>
            <a:endParaRPr lang="en-US" sz="1100" b="0" i="0">
              <a:solidFill>
                <a:schemeClr val="tx1">
                  <a:lumMod val="65000"/>
                  <a:lumOff val="35000"/>
                </a:schemeClr>
              </a:solidFill>
              <a:effectLst/>
              <a:latin typeface="Century Gothic" panose="020B0502020202020204" pitchFamily="34" charset="0"/>
            </a:endParaRPr>
          </a:p>
          <a:p>
            <a:pPr algn="l" rtl="0" fontAlgn="base">
              <a:buFont typeface="+mj-lt"/>
              <a:buAutoNum type="arabicPeriod" startAt="3"/>
            </a:pPr>
            <a:r>
              <a:rPr lang="en-US" sz="1100" b="0" i="0">
                <a:solidFill>
                  <a:schemeClr val="tx1">
                    <a:lumMod val="65000"/>
                    <a:lumOff val="35000"/>
                  </a:schemeClr>
                </a:solidFill>
                <a:effectLst/>
                <a:latin typeface="Century Gothic" panose="020B0502020202020204" pitchFamily="34" charset="0"/>
              </a:rPr>
              <a:t>If Request is under 100 pay for the Item </a:t>
            </a:r>
          </a:p>
          <a:p>
            <a:pPr algn="l" rtl="0" fontAlgn="base"/>
            <a:endParaRPr lang="en-US" sz="1100" b="0" i="0">
              <a:solidFill>
                <a:schemeClr val="tx1">
                  <a:lumMod val="65000"/>
                  <a:lumOff val="35000"/>
                </a:schemeClr>
              </a:solidFill>
              <a:effectLst/>
              <a:latin typeface="Century Gothic" panose="020B0502020202020204" pitchFamily="34" charset="0"/>
            </a:endParaRPr>
          </a:p>
          <a:p>
            <a:pPr algn="l" rtl="0" fontAlgn="base">
              <a:buFont typeface="+mj-lt"/>
              <a:buAutoNum type="arabicPeriod" startAt="4"/>
            </a:pPr>
            <a:r>
              <a:rPr lang="en-US" sz="1100">
                <a:solidFill>
                  <a:schemeClr val="tx1">
                    <a:lumMod val="65000"/>
                    <a:lumOff val="35000"/>
                  </a:schemeClr>
                </a:solidFill>
                <a:latin typeface="Century Gothic" panose="020B0502020202020204" pitchFamily="34" charset="0"/>
              </a:rPr>
              <a:t>I</a:t>
            </a:r>
            <a:r>
              <a:rPr lang="en-US" sz="1100" b="0" i="0">
                <a:solidFill>
                  <a:schemeClr val="tx1">
                    <a:lumMod val="65000"/>
                    <a:lumOff val="35000"/>
                  </a:schemeClr>
                </a:solidFill>
                <a:effectLst/>
                <a:latin typeface="Century Gothic" panose="020B0502020202020204" pitchFamily="34" charset="0"/>
              </a:rPr>
              <a:t>f Request is over 100 support the young person to complete an Invest In Me Application and submit for Approval from the Home Stretch Coordinator  </a:t>
            </a:r>
          </a:p>
          <a:p>
            <a:pPr algn="l" rtl="0" fontAlgn="base">
              <a:buFont typeface="+mj-lt"/>
              <a:buAutoNum type="arabicPeriod" startAt="4"/>
            </a:pPr>
            <a:endParaRPr lang="en-US" sz="1100" b="0" i="0">
              <a:solidFill>
                <a:schemeClr val="tx1">
                  <a:lumMod val="65000"/>
                  <a:lumOff val="35000"/>
                </a:schemeClr>
              </a:solidFill>
              <a:effectLst/>
              <a:latin typeface="Century Gothic" panose="020B0502020202020204" pitchFamily="34" charset="0"/>
            </a:endParaRPr>
          </a:p>
          <a:p>
            <a:pPr algn="l" rtl="0" fontAlgn="base">
              <a:buFont typeface="+mj-lt"/>
              <a:buAutoNum type="arabicPeriod" startAt="5"/>
            </a:pPr>
            <a:r>
              <a:rPr lang="en-US" sz="1100" b="0" i="0">
                <a:solidFill>
                  <a:schemeClr val="tx1">
                    <a:lumMod val="65000"/>
                    <a:lumOff val="35000"/>
                  </a:schemeClr>
                </a:solidFill>
                <a:effectLst/>
                <a:latin typeface="Century Gothic" panose="020B0502020202020204" pitchFamily="34" charset="0"/>
              </a:rPr>
              <a:t>Arrange for payment of the item and record on data management system  </a:t>
            </a:r>
          </a:p>
          <a:p>
            <a:pPr algn="l" rtl="0" fontAlgn="base">
              <a:buFont typeface="+mj-lt"/>
              <a:buAutoNum type="arabicPeriod" startAt="5"/>
            </a:pPr>
            <a:endParaRPr lang="en-US" sz="1100" b="0" i="0">
              <a:solidFill>
                <a:schemeClr val="tx1">
                  <a:lumMod val="65000"/>
                  <a:lumOff val="35000"/>
                </a:schemeClr>
              </a:solidFill>
              <a:effectLst/>
              <a:latin typeface="Century Gothic" panose="020B0502020202020204" pitchFamily="34" charset="0"/>
            </a:endParaRPr>
          </a:p>
          <a:p>
            <a:pPr algn="l" rtl="0" fontAlgn="base">
              <a:buFont typeface="+mj-lt"/>
              <a:buAutoNum type="arabicPeriod" startAt="5"/>
            </a:pPr>
            <a:r>
              <a:rPr lang="en-US" sz="1100">
                <a:solidFill>
                  <a:schemeClr val="tx1">
                    <a:lumMod val="65000"/>
                    <a:lumOff val="35000"/>
                  </a:schemeClr>
                </a:solidFill>
                <a:latin typeface="Century Gothic" panose="020B0502020202020204" pitchFamily="34" charset="0"/>
              </a:rPr>
              <a:t> If Item not approved let young person know of appeals process </a:t>
            </a:r>
            <a:endParaRPr lang="en-US" sz="1100" b="0" i="0">
              <a:solidFill>
                <a:schemeClr val="tx1">
                  <a:lumMod val="65000"/>
                  <a:lumOff val="35000"/>
                </a:schemeClr>
              </a:solidFill>
              <a:effectLst/>
              <a:latin typeface="Century Gothic" panose="020B0502020202020204" pitchFamily="34" charset="0"/>
            </a:endParaRPr>
          </a:p>
        </p:txBody>
      </p:sp>
    </p:spTree>
    <p:extLst>
      <p:ext uri="{BB962C8B-B14F-4D97-AF65-F5344CB8AC3E}">
        <p14:creationId xmlns:p14="http://schemas.microsoft.com/office/powerpoint/2010/main" val="34233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D7128A2-2562-5E4F-85D0-A3BAEE903F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0250" y="4051349"/>
            <a:ext cx="1503945" cy="1314673"/>
          </a:xfrm>
          <a:prstGeom prst="rect">
            <a:avLst/>
          </a:prstGeom>
        </p:spPr>
      </p:pic>
      <p:pic>
        <p:nvPicPr>
          <p:cNvPr id="28" name="Picture 27">
            <a:extLst>
              <a:ext uri="{FF2B5EF4-FFF2-40B4-BE49-F238E27FC236}">
                <a16:creationId xmlns:a16="http://schemas.microsoft.com/office/drawing/2014/main" id="{105764F2-D87F-2C48-933F-F3992BC080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22911" y="1318543"/>
            <a:ext cx="752383" cy="831925"/>
          </a:xfrm>
          <a:prstGeom prst="rect">
            <a:avLst/>
          </a:prstGeom>
        </p:spPr>
      </p:pic>
      <p:pic>
        <p:nvPicPr>
          <p:cNvPr id="27" name="Picture 26">
            <a:extLst>
              <a:ext uri="{FF2B5EF4-FFF2-40B4-BE49-F238E27FC236}">
                <a16:creationId xmlns:a16="http://schemas.microsoft.com/office/drawing/2014/main" id="{02A6CF11-6263-FA4A-88FA-49C6B32968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40001" y="1070110"/>
            <a:ext cx="1624416" cy="1271526"/>
          </a:xfrm>
          <a:prstGeom prst="rect">
            <a:avLst/>
          </a:prstGeom>
        </p:spPr>
      </p:pic>
      <p:sp>
        <p:nvSpPr>
          <p:cNvPr id="37" name="Rectangle 36">
            <a:extLst>
              <a:ext uri="{FF2B5EF4-FFF2-40B4-BE49-F238E27FC236}">
                <a16:creationId xmlns:a16="http://schemas.microsoft.com/office/drawing/2014/main" id="{366EEFF2-B3FF-1446-B6BD-2219A5C1028D}"/>
              </a:ext>
            </a:extLst>
          </p:cNvPr>
          <p:cNvSpPr/>
          <p:nvPr/>
        </p:nvSpPr>
        <p:spPr>
          <a:xfrm>
            <a:off x="4020249" y="947318"/>
            <a:ext cx="2232668" cy="1970556"/>
          </a:xfrm>
          <a:custGeom>
            <a:avLst/>
            <a:gdLst>
              <a:gd name="connsiteX0" fmla="*/ 0 w 3317415"/>
              <a:gd name="connsiteY0" fmla="*/ 0 h 2722624"/>
              <a:gd name="connsiteX1" fmla="*/ 3317415 w 3317415"/>
              <a:gd name="connsiteY1" fmla="*/ 0 h 2722624"/>
              <a:gd name="connsiteX2" fmla="*/ 3317415 w 3317415"/>
              <a:gd name="connsiteY2" fmla="*/ 2722624 h 2722624"/>
              <a:gd name="connsiteX3" fmla="*/ 0 w 3317415"/>
              <a:gd name="connsiteY3" fmla="*/ 2722624 h 2722624"/>
              <a:gd name="connsiteX4" fmla="*/ 0 w 3317415"/>
              <a:gd name="connsiteY4" fmla="*/ 0 h 2722624"/>
              <a:gd name="connsiteX0" fmla="*/ 817418 w 4134833"/>
              <a:gd name="connsiteY0" fmla="*/ 0 h 2722624"/>
              <a:gd name="connsiteX1" fmla="*/ 4134833 w 4134833"/>
              <a:gd name="connsiteY1" fmla="*/ 0 h 2722624"/>
              <a:gd name="connsiteX2" fmla="*/ 4134833 w 4134833"/>
              <a:gd name="connsiteY2" fmla="*/ 2722624 h 2722624"/>
              <a:gd name="connsiteX3" fmla="*/ 0 w 4134833"/>
              <a:gd name="connsiteY3" fmla="*/ 2722624 h 2722624"/>
              <a:gd name="connsiteX4" fmla="*/ 817418 w 4134833"/>
              <a:gd name="connsiteY4" fmla="*/ 0 h 2722624"/>
              <a:gd name="connsiteX0" fmla="*/ 914400 w 4231815"/>
              <a:gd name="connsiteY0" fmla="*/ 0 h 2736594"/>
              <a:gd name="connsiteX1" fmla="*/ 4231815 w 4231815"/>
              <a:gd name="connsiteY1" fmla="*/ 0 h 2736594"/>
              <a:gd name="connsiteX2" fmla="*/ 4231815 w 4231815"/>
              <a:gd name="connsiteY2" fmla="*/ 2722624 h 2736594"/>
              <a:gd name="connsiteX3" fmla="*/ 0 w 4231815"/>
              <a:gd name="connsiteY3" fmla="*/ 2736594 h 2736594"/>
              <a:gd name="connsiteX4" fmla="*/ 914400 w 4231815"/>
              <a:gd name="connsiteY4" fmla="*/ 0 h 2736594"/>
              <a:gd name="connsiteX0" fmla="*/ 1376413 w 4231815"/>
              <a:gd name="connsiteY0" fmla="*/ 0 h 2736594"/>
              <a:gd name="connsiteX1" fmla="*/ 4231815 w 4231815"/>
              <a:gd name="connsiteY1" fmla="*/ 0 h 2736594"/>
              <a:gd name="connsiteX2" fmla="*/ 4231815 w 4231815"/>
              <a:gd name="connsiteY2" fmla="*/ 2722624 h 2736594"/>
              <a:gd name="connsiteX3" fmla="*/ 0 w 4231815"/>
              <a:gd name="connsiteY3" fmla="*/ 2736594 h 2736594"/>
              <a:gd name="connsiteX4" fmla="*/ 1376413 w 4231815"/>
              <a:gd name="connsiteY4" fmla="*/ 0 h 2736594"/>
              <a:gd name="connsiteX0" fmla="*/ 1068404 w 3923806"/>
              <a:gd name="connsiteY0" fmla="*/ 0 h 2755959"/>
              <a:gd name="connsiteX1" fmla="*/ 3923806 w 3923806"/>
              <a:gd name="connsiteY1" fmla="*/ 0 h 2755959"/>
              <a:gd name="connsiteX2" fmla="*/ 3923806 w 3923806"/>
              <a:gd name="connsiteY2" fmla="*/ 2722624 h 2755959"/>
              <a:gd name="connsiteX3" fmla="*/ 0 w 3923806"/>
              <a:gd name="connsiteY3" fmla="*/ 2755959 h 2755959"/>
              <a:gd name="connsiteX4" fmla="*/ 1068404 w 3923806"/>
              <a:gd name="connsiteY4" fmla="*/ 0 h 2755959"/>
              <a:gd name="connsiteX0" fmla="*/ 901565 w 3923806"/>
              <a:gd name="connsiteY0" fmla="*/ 0 h 2785009"/>
              <a:gd name="connsiteX1" fmla="*/ 3923806 w 3923806"/>
              <a:gd name="connsiteY1" fmla="*/ 29050 h 2785009"/>
              <a:gd name="connsiteX2" fmla="*/ 3923806 w 3923806"/>
              <a:gd name="connsiteY2" fmla="*/ 2751674 h 2785009"/>
              <a:gd name="connsiteX3" fmla="*/ 0 w 3923806"/>
              <a:gd name="connsiteY3" fmla="*/ 2785009 h 2785009"/>
              <a:gd name="connsiteX4" fmla="*/ 901565 w 3923806"/>
              <a:gd name="connsiteY4" fmla="*/ 0 h 2785009"/>
              <a:gd name="connsiteX0" fmla="*/ 1145406 w 4167647"/>
              <a:gd name="connsiteY0" fmla="*/ 0 h 2775326"/>
              <a:gd name="connsiteX1" fmla="*/ 4167647 w 4167647"/>
              <a:gd name="connsiteY1" fmla="*/ 29050 h 2775326"/>
              <a:gd name="connsiteX2" fmla="*/ 4167647 w 4167647"/>
              <a:gd name="connsiteY2" fmla="*/ 2751674 h 2775326"/>
              <a:gd name="connsiteX3" fmla="*/ 0 w 4167647"/>
              <a:gd name="connsiteY3" fmla="*/ 2775326 h 2775326"/>
              <a:gd name="connsiteX4" fmla="*/ 1145406 w 4167647"/>
              <a:gd name="connsiteY4" fmla="*/ 0 h 277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647" h="2775326">
                <a:moveTo>
                  <a:pt x="1145406" y="0"/>
                </a:moveTo>
                <a:lnTo>
                  <a:pt x="4167647" y="29050"/>
                </a:lnTo>
                <a:lnTo>
                  <a:pt x="4167647" y="2751674"/>
                </a:lnTo>
                <a:lnTo>
                  <a:pt x="0" y="2775326"/>
                </a:lnTo>
                <a:lnTo>
                  <a:pt x="1145406" y="0"/>
                </a:lnTo>
                <a:close/>
              </a:path>
            </a:pathLst>
          </a:cu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12" name="TextBox 11">
            <a:extLst>
              <a:ext uri="{FF2B5EF4-FFF2-40B4-BE49-F238E27FC236}">
                <a16:creationId xmlns:a16="http://schemas.microsoft.com/office/drawing/2014/main" id="{ED51B64B-E924-7344-A0A1-666777ECD8DD}"/>
              </a:ext>
            </a:extLst>
          </p:cNvPr>
          <p:cNvSpPr txBox="1"/>
          <p:nvPr/>
        </p:nvSpPr>
        <p:spPr>
          <a:xfrm>
            <a:off x="1736472" y="8181152"/>
            <a:ext cx="3102278" cy="861774"/>
          </a:xfrm>
          <a:prstGeom prst="rect">
            <a:avLst/>
          </a:prstGeom>
          <a:noFill/>
        </p:spPr>
        <p:txBody>
          <a:bodyPr wrap="square" rtlCol="0" anchor="t">
            <a:spAutoFit/>
          </a:bodyPr>
          <a:lstStyle/>
          <a:p>
            <a:r>
              <a:rPr lang="en-AU" sz="1000">
                <a:solidFill>
                  <a:schemeClr val="tx1">
                    <a:lumMod val="65000"/>
                    <a:lumOff val="35000"/>
                  </a:schemeClr>
                </a:solidFill>
                <a:latin typeface="Century Gothic"/>
              </a:rPr>
              <a:t>If request is not approved or young person disagrees with the decision they can appeal the decision</a:t>
            </a:r>
          </a:p>
          <a:p>
            <a:r>
              <a:rPr lang="en-AU" sz="1000">
                <a:solidFill>
                  <a:schemeClr val="tx1">
                    <a:lumMod val="65000"/>
                    <a:lumOff val="35000"/>
                  </a:schemeClr>
                </a:solidFill>
                <a:latin typeface="Century Gothic"/>
              </a:rPr>
              <a:t>Young people can contact the Home Stretch Coordinator or go through the appeals process </a:t>
            </a:r>
            <a:endParaRPr lang="en-AU" sz="1000">
              <a:solidFill>
                <a:schemeClr val="tx1">
                  <a:lumMod val="65000"/>
                  <a:lumOff val="35000"/>
                </a:schemeClr>
              </a:solidFill>
              <a:latin typeface="Century Gothic" panose="020B0502020202020204" pitchFamily="34" charset="0"/>
            </a:endParaRPr>
          </a:p>
        </p:txBody>
      </p:sp>
      <p:sp>
        <p:nvSpPr>
          <p:cNvPr id="47" name="TextBox 46">
            <a:extLst>
              <a:ext uri="{FF2B5EF4-FFF2-40B4-BE49-F238E27FC236}">
                <a16:creationId xmlns:a16="http://schemas.microsoft.com/office/drawing/2014/main" id="{CB557BE6-3795-8241-9A4A-087DC96E4101}"/>
              </a:ext>
            </a:extLst>
          </p:cNvPr>
          <p:cNvSpPr txBox="1"/>
          <p:nvPr/>
        </p:nvSpPr>
        <p:spPr>
          <a:xfrm>
            <a:off x="4481821" y="1075075"/>
            <a:ext cx="1403930" cy="442674"/>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APPLICATION FOR OVER 100 </a:t>
            </a:r>
          </a:p>
        </p:txBody>
      </p:sp>
      <p:pic>
        <p:nvPicPr>
          <p:cNvPr id="65" name="Picture 64">
            <a:extLst>
              <a:ext uri="{FF2B5EF4-FFF2-40B4-BE49-F238E27FC236}">
                <a16:creationId xmlns:a16="http://schemas.microsoft.com/office/drawing/2014/main" id="{0E1680CB-6006-DB4D-A298-F82494A08A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3053" y="7070822"/>
            <a:ext cx="2142016" cy="1204752"/>
          </a:xfrm>
          <a:prstGeom prst="rect">
            <a:avLst/>
          </a:prstGeom>
        </p:spPr>
      </p:pic>
      <p:sp>
        <p:nvSpPr>
          <p:cNvPr id="2" name="Rectangle 1">
            <a:extLst>
              <a:ext uri="{FF2B5EF4-FFF2-40B4-BE49-F238E27FC236}">
                <a16:creationId xmlns:a16="http://schemas.microsoft.com/office/drawing/2014/main" id="{68ACB205-D7AD-874A-8A7C-2675D59084EE}"/>
              </a:ext>
            </a:extLst>
          </p:cNvPr>
          <p:cNvSpPr/>
          <p:nvPr/>
        </p:nvSpPr>
        <p:spPr>
          <a:xfrm>
            <a:off x="1403090" y="1074070"/>
            <a:ext cx="3091103" cy="1840330"/>
          </a:xfrm>
          <a:custGeom>
            <a:avLst/>
            <a:gdLst>
              <a:gd name="connsiteX0" fmla="*/ 0 w 6386075"/>
              <a:gd name="connsiteY0" fmla="*/ 0 h 2722624"/>
              <a:gd name="connsiteX1" fmla="*/ 6386075 w 6386075"/>
              <a:gd name="connsiteY1" fmla="*/ 0 h 2722624"/>
              <a:gd name="connsiteX2" fmla="*/ 6386075 w 6386075"/>
              <a:gd name="connsiteY2" fmla="*/ 2722624 h 2722624"/>
              <a:gd name="connsiteX3" fmla="*/ 0 w 6386075"/>
              <a:gd name="connsiteY3" fmla="*/ 2722624 h 2722624"/>
              <a:gd name="connsiteX4" fmla="*/ 0 w 6386075"/>
              <a:gd name="connsiteY4" fmla="*/ 0 h 2722624"/>
              <a:gd name="connsiteX0" fmla="*/ 0 w 6386075"/>
              <a:gd name="connsiteY0" fmla="*/ 0 h 2722624"/>
              <a:gd name="connsiteX1" fmla="*/ 6386075 w 6386075"/>
              <a:gd name="connsiteY1" fmla="*/ 0 h 2722624"/>
              <a:gd name="connsiteX2" fmla="*/ 5513238 w 6386075"/>
              <a:gd name="connsiteY2" fmla="*/ 2722624 h 2722624"/>
              <a:gd name="connsiteX3" fmla="*/ 0 w 6386075"/>
              <a:gd name="connsiteY3" fmla="*/ 2722624 h 2722624"/>
              <a:gd name="connsiteX4" fmla="*/ 0 w 6386075"/>
              <a:gd name="connsiteY4" fmla="*/ 0 h 2722624"/>
              <a:gd name="connsiteX0" fmla="*/ 0 w 6386075"/>
              <a:gd name="connsiteY0" fmla="*/ 0 h 2722624"/>
              <a:gd name="connsiteX1" fmla="*/ 6386075 w 6386075"/>
              <a:gd name="connsiteY1" fmla="*/ 0 h 2722624"/>
              <a:gd name="connsiteX2" fmla="*/ 5360838 w 6386075"/>
              <a:gd name="connsiteY2" fmla="*/ 2722624 h 2722624"/>
              <a:gd name="connsiteX3" fmla="*/ 0 w 6386075"/>
              <a:gd name="connsiteY3" fmla="*/ 2722624 h 2722624"/>
              <a:gd name="connsiteX4" fmla="*/ 0 w 6386075"/>
              <a:gd name="connsiteY4" fmla="*/ 0 h 2722624"/>
              <a:gd name="connsiteX0" fmla="*/ 0 w 6330657"/>
              <a:gd name="connsiteY0" fmla="*/ 0 h 2722624"/>
              <a:gd name="connsiteX1" fmla="*/ 6330657 w 6330657"/>
              <a:gd name="connsiteY1" fmla="*/ 13971 h 2722624"/>
              <a:gd name="connsiteX2" fmla="*/ 5360838 w 6330657"/>
              <a:gd name="connsiteY2" fmla="*/ 2722624 h 2722624"/>
              <a:gd name="connsiteX3" fmla="*/ 0 w 6330657"/>
              <a:gd name="connsiteY3" fmla="*/ 2722624 h 2722624"/>
              <a:gd name="connsiteX4" fmla="*/ 0 w 6330657"/>
              <a:gd name="connsiteY4" fmla="*/ 0 h 2722624"/>
              <a:gd name="connsiteX0" fmla="*/ 0 w 5821764"/>
              <a:gd name="connsiteY0" fmla="*/ 0 h 2722624"/>
              <a:gd name="connsiteX1" fmla="*/ 5821764 w 5821764"/>
              <a:gd name="connsiteY1" fmla="*/ 3775 h 2722624"/>
              <a:gd name="connsiteX2" fmla="*/ 5360838 w 5821764"/>
              <a:gd name="connsiteY2" fmla="*/ 2722624 h 2722624"/>
              <a:gd name="connsiteX3" fmla="*/ 0 w 5821764"/>
              <a:gd name="connsiteY3" fmla="*/ 2722624 h 2722624"/>
              <a:gd name="connsiteX4" fmla="*/ 0 w 5821764"/>
              <a:gd name="connsiteY4" fmla="*/ 0 h 2722624"/>
              <a:gd name="connsiteX0" fmla="*/ 0 w 5885376"/>
              <a:gd name="connsiteY0" fmla="*/ 26811 h 2749435"/>
              <a:gd name="connsiteX1" fmla="*/ 5885376 w 5885376"/>
              <a:gd name="connsiteY1" fmla="*/ 0 h 2749435"/>
              <a:gd name="connsiteX2" fmla="*/ 5360838 w 5885376"/>
              <a:gd name="connsiteY2" fmla="*/ 2749435 h 2749435"/>
              <a:gd name="connsiteX3" fmla="*/ 0 w 5885376"/>
              <a:gd name="connsiteY3" fmla="*/ 2749435 h 2749435"/>
              <a:gd name="connsiteX4" fmla="*/ 0 w 5885376"/>
              <a:gd name="connsiteY4" fmla="*/ 26811 h 2749435"/>
              <a:gd name="connsiteX0" fmla="*/ 0 w 5885376"/>
              <a:gd name="connsiteY0" fmla="*/ 26811 h 2749435"/>
              <a:gd name="connsiteX1" fmla="*/ 5885376 w 5885376"/>
              <a:gd name="connsiteY1" fmla="*/ 0 h 2749435"/>
              <a:gd name="connsiteX2" fmla="*/ 4839223 w 5885376"/>
              <a:gd name="connsiteY2" fmla="*/ 2729045 h 2749435"/>
              <a:gd name="connsiteX3" fmla="*/ 0 w 5885376"/>
              <a:gd name="connsiteY3" fmla="*/ 2749435 h 2749435"/>
              <a:gd name="connsiteX4" fmla="*/ 0 w 5885376"/>
              <a:gd name="connsiteY4" fmla="*/ 26811 h 2749435"/>
              <a:gd name="connsiteX0" fmla="*/ 0 w 5885376"/>
              <a:gd name="connsiteY0" fmla="*/ 26811 h 2769825"/>
              <a:gd name="connsiteX1" fmla="*/ 5885376 w 5885376"/>
              <a:gd name="connsiteY1" fmla="*/ 0 h 2769825"/>
              <a:gd name="connsiteX2" fmla="*/ 4839223 w 5885376"/>
              <a:gd name="connsiteY2" fmla="*/ 2769825 h 2769825"/>
              <a:gd name="connsiteX3" fmla="*/ 0 w 5885376"/>
              <a:gd name="connsiteY3" fmla="*/ 2749435 h 2769825"/>
              <a:gd name="connsiteX4" fmla="*/ 0 w 5885376"/>
              <a:gd name="connsiteY4" fmla="*/ 26811 h 2769825"/>
              <a:gd name="connsiteX0" fmla="*/ 0 w 5694541"/>
              <a:gd name="connsiteY0" fmla="*/ 26811 h 2769825"/>
              <a:gd name="connsiteX1" fmla="*/ 5694541 w 5694541"/>
              <a:gd name="connsiteY1" fmla="*/ 0 h 2769825"/>
              <a:gd name="connsiteX2" fmla="*/ 4839223 w 5694541"/>
              <a:gd name="connsiteY2" fmla="*/ 2769825 h 2769825"/>
              <a:gd name="connsiteX3" fmla="*/ 0 w 5694541"/>
              <a:gd name="connsiteY3" fmla="*/ 2749435 h 2769825"/>
              <a:gd name="connsiteX4" fmla="*/ 0 w 5694541"/>
              <a:gd name="connsiteY4" fmla="*/ 26811 h 2769825"/>
              <a:gd name="connsiteX0" fmla="*/ 0 w 5719987"/>
              <a:gd name="connsiteY0" fmla="*/ 16616 h 2759630"/>
              <a:gd name="connsiteX1" fmla="*/ 5719987 w 5719987"/>
              <a:gd name="connsiteY1" fmla="*/ 0 h 2759630"/>
              <a:gd name="connsiteX2" fmla="*/ 4839223 w 5719987"/>
              <a:gd name="connsiteY2" fmla="*/ 2759630 h 2759630"/>
              <a:gd name="connsiteX3" fmla="*/ 0 w 5719987"/>
              <a:gd name="connsiteY3" fmla="*/ 2739240 h 2759630"/>
              <a:gd name="connsiteX4" fmla="*/ 0 w 5719987"/>
              <a:gd name="connsiteY4" fmla="*/ 16616 h 2759630"/>
              <a:gd name="connsiteX0" fmla="*/ 0 w 5719987"/>
              <a:gd name="connsiteY0" fmla="*/ 16616 h 2769825"/>
              <a:gd name="connsiteX1" fmla="*/ 5719987 w 5719987"/>
              <a:gd name="connsiteY1" fmla="*/ 0 h 2769825"/>
              <a:gd name="connsiteX2" fmla="*/ 4635666 w 5719987"/>
              <a:gd name="connsiteY2" fmla="*/ 2769825 h 2769825"/>
              <a:gd name="connsiteX3" fmla="*/ 0 w 5719987"/>
              <a:gd name="connsiteY3" fmla="*/ 2739240 h 2769825"/>
              <a:gd name="connsiteX4" fmla="*/ 0 w 5719987"/>
              <a:gd name="connsiteY4" fmla="*/ 16616 h 2769825"/>
              <a:gd name="connsiteX0" fmla="*/ 0 w 5719987"/>
              <a:gd name="connsiteY0" fmla="*/ 6421 h 2759630"/>
              <a:gd name="connsiteX1" fmla="*/ 5719987 w 5719987"/>
              <a:gd name="connsiteY1" fmla="*/ 0 h 2759630"/>
              <a:gd name="connsiteX2" fmla="*/ 4635666 w 5719987"/>
              <a:gd name="connsiteY2" fmla="*/ 2759630 h 2759630"/>
              <a:gd name="connsiteX3" fmla="*/ 0 w 5719987"/>
              <a:gd name="connsiteY3" fmla="*/ 2729045 h 2759630"/>
              <a:gd name="connsiteX4" fmla="*/ 0 w 5719987"/>
              <a:gd name="connsiteY4" fmla="*/ 6421 h 2759630"/>
              <a:gd name="connsiteX0" fmla="*/ 0 w 5719987"/>
              <a:gd name="connsiteY0" fmla="*/ 6421 h 2729045"/>
              <a:gd name="connsiteX1" fmla="*/ 5719987 w 5719987"/>
              <a:gd name="connsiteY1" fmla="*/ 0 h 2729045"/>
              <a:gd name="connsiteX2" fmla="*/ 4635666 w 5719987"/>
              <a:gd name="connsiteY2" fmla="*/ 2729045 h 2729045"/>
              <a:gd name="connsiteX3" fmla="*/ 0 w 5719987"/>
              <a:gd name="connsiteY3" fmla="*/ 2729045 h 2729045"/>
              <a:gd name="connsiteX4" fmla="*/ 0 w 5719987"/>
              <a:gd name="connsiteY4" fmla="*/ 6421 h 2729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987" h="2729045">
                <a:moveTo>
                  <a:pt x="0" y="6421"/>
                </a:moveTo>
                <a:lnTo>
                  <a:pt x="5719987" y="0"/>
                </a:lnTo>
                <a:lnTo>
                  <a:pt x="4635666" y="2729045"/>
                </a:lnTo>
                <a:lnTo>
                  <a:pt x="0" y="2729045"/>
                </a:lnTo>
                <a:lnTo>
                  <a:pt x="0" y="6421"/>
                </a:lnTo>
                <a:close/>
              </a:path>
            </a:pathLst>
          </a:cu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43" name="Rectangle 42">
            <a:extLst>
              <a:ext uri="{FF2B5EF4-FFF2-40B4-BE49-F238E27FC236}">
                <a16:creationId xmlns:a16="http://schemas.microsoft.com/office/drawing/2014/main" id="{28AD0D49-A125-E841-BF32-7C3F3A5DC950}"/>
              </a:ext>
            </a:extLst>
          </p:cNvPr>
          <p:cNvSpPr/>
          <p:nvPr/>
        </p:nvSpPr>
        <p:spPr>
          <a:xfrm>
            <a:off x="1630975" y="4024304"/>
            <a:ext cx="4135157" cy="2268705"/>
          </a:xfrm>
          <a:custGeom>
            <a:avLst/>
            <a:gdLst>
              <a:gd name="connsiteX0" fmla="*/ 0 w 3322285"/>
              <a:gd name="connsiteY0" fmla="*/ 0 h 3024503"/>
              <a:gd name="connsiteX1" fmla="*/ 3322285 w 3322285"/>
              <a:gd name="connsiteY1" fmla="*/ 0 h 3024503"/>
              <a:gd name="connsiteX2" fmla="*/ 3322285 w 3322285"/>
              <a:gd name="connsiteY2" fmla="*/ 3024503 h 3024503"/>
              <a:gd name="connsiteX3" fmla="*/ 0 w 3322285"/>
              <a:gd name="connsiteY3" fmla="*/ 3024503 h 3024503"/>
              <a:gd name="connsiteX4" fmla="*/ 0 w 3322285"/>
              <a:gd name="connsiteY4" fmla="*/ 0 h 3024503"/>
              <a:gd name="connsiteX0" fmla="*/ 0 w 4389085"/>
              <a:gd name="connsiteY0" fmla="*/ 0 h 3024503"/>
              <a:gd name="connsiteX1" fmla="*/ 4389085 w 4389085"/>
              <a:gd name="connsiteY1" fmla="*/ 0 h 3024503"/>
              <a:gd name="connsiteX2" fmla="*/ 3322285 w 4389085"/>
              <a:gd name="connsiteY2" fmla="*/ 3024503 h 3024503"/>
              <a:gd name="connsiteX3" fmla="*/ 0 w 4389085"/>
              <a:gd name="connsiteY3" fmla="*/ 3024503 h 3024503"/>
              <a:gd name="connsiteX4" fmla="*/ 0 w 4389085"/>
              <a:gd name="connsiteY4" fmla="*/ 0 h 302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85" h="3024503">
                <a:moveTo>
                  <a:pt x="0" y="0"/>
                </a:moveTo>
                <a:lnTo>
                  <a:pt x="4389085" y="0"/>
                </a:lnTo>
                <a:lnTo>
                  <a:pt x="3322285" y="3024503"/>
                </a:lnTo>
                <a:lnTo>
                  <a:pt x="0" y="3024503"/>
                </a:lnTo>
                <a:lnTo>
                  <a:pt x="0" y="0"/>
                </a:lnTo>
                <a:close/>
              </a:path>
            </a:pathLst>
          </a:cu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25" name="TextBox 24">
            <a:extLst>
              <a:ext uri="{FF2B5EF4-FFF2-40B4-BE49-F238E27FC236}">
                <a16:creationId xmlns:a16="http://schemas.microsoft.com/office/drawing/2014/main" id="{3B9985E6-EBFB-7D41-8BB3-668B94239007}"/>
              </a:ext>
            </a:extLst>
          </p:cNvPr>
          <p:cNvSpPr txBox="1"/>
          <p:nvPr/>
        </p:nvSpPr>
        <p:spPr>
          <a:xfrm>
            <a:off x="1526774" y="2111352"/>
            <a:ext cx="2460596" cy="861774"/>
          </a:xfrm>
          <a:prstGeom prst="rect">
            <a:avLst/>
          </a:prstGeom>
          <a:noFill/>
        </p:spPr>
        <p:txBody>
          <a:bodyPr wrap="square" rtlCol="0" anchor="t">
            <a:spAutoFit/>
          </a:bodyPr>
          <a:lstStyle/>
          <a:p>
            <a:r>
              <a:rPr lang="en-AU" sz="1000">
                <a:solidFill>
                  <a:schemeClr val="tx1">
                    <a:lumMod val="65000"/>
                    <a:lumOff val="35000"/>
                  </a:schemeClr>
                </a:solidFill>
                <a:latin typeface="Century Gothic"/>
              </a:rPr>
              <a:t>Coach discusses requests with young person. Coach support  applications over 100 and approve under 100 directly using decision matrix as a guide </a:t>
            </a:r>
            <a:endParaRPr lang="en-AU" sz="1000">
              <a:solidFill>
                <a:schemeClr val="tx1">
                  <a:lumMod val="65000"/>
                  <a:lumOff val="35000"/>
                </a:schemeClr>
              </a:solidFill>
              <a:latin typeface="Century Gothic" panose="020B0502020202020204" pitchFamily="34" charset="0"/>
            </a:endParaRPr>
          </a:p>
        </p:txBody>
      </p:sp>
      <p:sp>
        <p:nvSpPr>
          <p:cNvPr id="29" name="TextBox 28">
            <a:extLst>
              <a:ext uri="{FF2B5EF4-FFF2-40B4-BE49-F238E27FC236}">
                <a16:creationId xmlns:a16="http://schemas.microsoft.com/office/drawing/2014/main" id="{3FB0B5C3-00D8-324F-AC59-534F82C93837}"/>
              </a:ext>
            </a:extLst>
          </p:cNvPr>
          <p:cNvSpPr txBox="1"/>
          <p:nvPr/>
        </p:nvSpPr>
        <p:spPr>
          <a:xfrm>
            <a:off x="4148630" y="2199808"/>
            <a:ext cx="2120074" cy="707886"/>
          </a:xfrm>
          <a:prstGeom prst="rect">
            <a:avLst/>
          </a:prstGeom>
          <a:noFill/>
        </p:spPr>
        <p:txBody>
          <a:bodyPr wrap="square" rtlCol="0" anchor="t">
            <a:spAutoFit/>
          </a:bodyPr>
          <a:lstStyle/>
          <a:p>
            <a:r>
              <a:rPr lang="en-AU" sz="1000">
                <a:solidFill>
                  <a:schemeClr val="tx1">
                    <a:lumMod val="65000"/>
                    <a:lumOff val="35000"/>
                  </a:schemeClr>
                </a:solidFill>
                <a:latin typeface="Century Gothic"/>
              </a:rPr>
              <a:t>  Request submitted to Home Stretch Coordinator for Approval of over 100 using Invest in Me Application Form </a:t>
            </a:r>
            <a:endParaRPr lang="en-AU" sz="1000">
              <a:solidFill>
                <a:schemeClr val="tx1">
                  <a:lumMod val="65000"/>
                  <a:lumOff val="35000"/>
                </a:schemeClr>
              </a:solidFill>
              <a:latin typeface="Century Gothic" panose="020B0502020202020204" pitchFamily="34" charset="0"/>
            </a:endParaRPr>
          </a:p>
        </p:txBody>
      </p:sp>
      <p:sp>
        <p:nvSpPr>
          <p:cNvPr id="33" name="TextBox 32">
            <a:extLst>
              <a:ext uri="{FF2B5EF4-FFF2-40B4-BE49-F238E27FC236}">
                <a16:creationId xmlns:a16="http://schemas.microsoft.com/office/drawing/2014/main" id="{7728A8AD-ACFD-7B4C-94CC-597BA3C2787C}"/>
              </a:ext>
            </a:extLst>
          </p:cNvPr>
          <p:cNvSpPr txBox="1"/>
          <p:nvPr/>
        </p:nvSpPr>
        <p:spPr>
          <a:xfrm>
            <a:off x="1865667" y="5346979"/>
            <a:ext cx="2973083" cy="861774"/>
          </a:xfrm>
          <a:prstGeom prst="rect">
            <a:avLst/>
          </a:prstGeom>
          <a:noFill/>
        </p:spPr>
        <p:txBody>
          <a:bodyPr wrap="square" rtlCol="0" anchor="t">
            <a:spAutoFit/>
          </a:bodyPr>
          <a:lstStyle/>
          <a:p>
            <a:r>
              <a:rPr lang="en-AU" sz="1000">
                <a:solidFill>
                  <a:schemeClr val="tx1">
                    <a:lumMod val="65000"/>
                    <a:lumOff val="35000"/>
                  </a:schemeClr>
                </a:solidFill>
                <a:latin typeface="Century Gothic"/>
              </a:rPr>
              <a:t>If approved- requested item is paid for by the transition Coach via payment methods.</a:t>
            </a:r>
          </a:p>
          <a:p>
            <a:endParaRPr lang="en-AU" sz="1000">
              <a:solidFill>
                <a:schemeClr val="tx1">
                  <a:lumMod val="65000"/>
                  <a:lumOff val="35000"/>
                </a:schemeClr>
              </a:solidFill>
              <a:latin typeface="Century Gothic"/>
            </a:endParaRPr>
          </a:p>
          <a:p>
            <a:endParaRPr lang="en-AU" sz="1000">
              <a:solidFill>
                <a:schemeClr val="tx1">
                  <a:lumMod val="65000"/>
                  <a:lumOff val="35000"/>
                </a:schemeClr>
              </a:solidFill>
              <a:latin typeface="Century Gothic"/>
            </a:endParaRPr>
          </a:p>
          <a:p>
            <a:r>
              <a:rPr lang="en-AU" sz="1000">
                <a:solidFill>
                  <a:schemeClr val="tx1">
                    <a:lumMod val="65000"/>
                    <a:lumOff val="35000"/>
                  </a:schemeClr>
                </a:solidFill>
                <a:latin typeface="Century Gothic"/>
              </a:rPr>
              <a:t> </a:t>
            </a:r>
            <a:endParaRPr lang="en-AU" sz="1000">
              <a:solidFill>
                <a:schemeClr val="tx1">
                  <a:lumMod val="65000"/>
                  <a:lumOff val="35000"/>
                </a:schemeClr>
              </a:solidFill>
              <a:latin typeface="Century Gothic" panose="020B0502020202020204" pitchFamily="34" charset="0"/>
            </a:endParaRPr>
          </a:p>
        </p:txBody>
      </p:sp>
      <p:sp>
        <p:nvSpPr>
          <p:cNvPr id="31" name="Rounded Rectangle 30">
            <a:extLst>
              <a:ext uri="{FF2B5EF4-FFF2-40B4-BE49-F238E27FC236}">
                <a16:creationId xmlns:a16="http://schemas.microsoft.com/office/drawing/2014/main" id="{54E79234-BCD0-4E3C-03AC-CD417593FA9C}"/>
              </a:ext>
            </a:extLst>
          </p:cNvPr>
          <p:cNvSpPr/>
          <p:nvPr/>
        </p:nvSpPr>
        <p:spPr>
          <a:xfrm flipH="1">
            <a:off x="605572" y="587860"/>
            <a:ext cx="5664501" cy="510362"/>
          </a:xfrm>
          <a:prstGeom prst="roundRect">
            <a:avLst>
              <a:gd name="adj" fmla="val 28578"/>
            </a:avLst>
          </a:prstGeom>
          <a:gradFill>
            <a:gsLst>
              <a:gs pos="0">
                <a:srgbClr val="8FCC89"/>
              </a:gs>
              <a:gs pos="48000">
                <a:srgbClr val="639963"/>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panose="02000000000000000000" pitchFamily="2" charset="0"/>
                <a:cs typeface="Roboto Medium" panose="02000000000000000000" pitchFamily="2" charset="0"/>
              </a:rPr>
              <a:t>APPLICATION</a:t>
            </a:r>
            <a:r>
              <a:rPr lang="en-AU" sz="1400">
                <a:solidFill>
                  <a:schemeClr val="bg1"/>
                </a:solidFill>
                <a:latin typeface="Century Gothic" panose="020B0502020202020204" pitchFamily="34" charset="0"/>
                <a:ea typeface="Roboto Medium" panose="02000000000000000000" pitchFamily="2" charset="0"/>
                <a:cs typeface="Roboto Medium" panose="02000000000000000000" pitchFamily="2" charset="0"/>
              </a:rPr>
              <a:t>  </a:t>
            </a:r>
            <a:r>
              <a:rPr lang="en-AU" sz="1200">
                <a:solidFill>
                  <a:schemeClr val="bg1"/>
                </a:solidFill>
                <a:latin typeface="Century Gothic" panose="020B0502020202020204" pitchFamily="34" charset="0"/>
                <a:ea typeface="Roboto Medium" panose="02000000000000000000" pitchFamily="2" charset="0"/>
                <a:cs typeface="Roboto Medium" panose="02000000000000000000" pitchFamily="2" charset="0"/>
              </a:rPr>
              <a:t>For Invest in Me </a:t>
            </a:r>
          </a:p>
        </p:txBody>
      </p:sp>
      <p:sp>
        <p:nvSpPr>
          <p:cNvPr id="34" name="Rounded Rectangle 33">
            <a:extLst>
              <a:ext uri="{FF2B5EF4-FFF2-40B4-BE49-F238E27FC236}">
                <a16:creationId xmlns:a16="http://schemas.microsoft.com/office/drawing/2014/main" id="{2296EFFF-10E4-BA7F-91D4-8F3448A10186}"/>
              </a:ext>
            </a:extLst>
          </p:cNvPr>
          <p:cNvSpPr/>
          <p:nvPr/>
        </p:nvSpPr>
        <p:spPr>
          <a:xfrm flipH="1">
            <a:off x="698949" y="3537507"/>
            <a:ext cx="5664501" cy="510362"/>
          </a:xfrm>
          <a:prstGeom prst="roundRect">
            <a:avLst>
              <a:gd name="adj" fmla="val 28578"/>
            </a:avLst>
          </a:prstGeom>
          <a:gradFill>
            <a:gsLst>
              <a:gs pos="25000">
                <a:srgbClr val="F4898F"/>
              </a:gs>
              <a:gs pos="44000">
                <a:srgbClr val="D7787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i="0" u="none" strike="noStrike">
                <a:solidFill>
                  <a:srgbClr val="FFFFFF"/>
                </a:solidFill>
                <a:effectLst/>
                <a:latin typeface="Century Gothic" panose="020B0502020202020204" pitchFamily="34" charset="0"/>
              </a:rPr>
              <a:t>PAYMENT</a:t>
            </a:r>
            <a:r>
              <a:rPr lang="en-AU" sz="1200" i="0" u="none" strike="noStrike">
                <a:solidFill>
                  <a:srgbClr val="FFFFFF"/>
                </a:solidFill>
                <a:effectLst/>
                <a:latin typeface="Century Gothic" panose="020B0502020202020204" pitchFamily="34" charset="0"/>
              </a:rPr>
              <a:t>  of Invest in Me</a:t>
            </a:r>
            <a:endParaRPr lang="en-AU" sz="1200">
              <a:solidFill>
                <a:schemeClr val="bg1"/>
              </a:solidFill>
              <a:effectLst/>
              <a:latin typeface="Century Gothic" panose="020B0502020202020204" pitchFamily="34" charset="0"/>
            </a:endParaRPr>
          </a:p>
        </p:txBody>
      </p:sp>
      <p:sp>
        <p:nvSpPr>
          <p:cNvPr id="39" name="Delay 38">
            <a:extLst>
              <a:ext uri="{FF2B5EF4-FFF2-40B4-BE49-F238E27FC236}">
                <a16:creationId xmlns:a16="http://schemas.microsoft.com/office/drawing/2014/main" id="{AB41F94F-76C9-432A-8F79-A80919B463C2}"/>
              </a:ext>
            </a:extLst>
          </p:cNvPr>
          <p:cNvSpPr/>
          <p:nvPr/>
        </p:nvSpPr>
        <p:spPr>
          <a:xfrm flipH="1">
            <a:off x="605570" y="1098223"/>
            <a:ext cx="957975" cy="1824466"/>
          </a:xfrm>
          <a:prstGeom prst="flowChartDelay">
            <a:avLst/>
          </a:prstGeom>
          <a:solidFill>
            <a:srgbClr val="FFC6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8" tIns="26999" rIns="53998" bIns="26999" numCol="1" spcCol="0" rtlCol="0" fromWordArt="0" anchor="ctr" anchorCtr="0" forceAA="0" compatLnSpc="1">
            <a:prstTxWarp prst="textNoShape">
              <a:avLst/>
            </a:prstTxWarp>
            <a:noAutofit/>
          </a:bodyPr>
          <a:lstStyle/>
          <a:p>
            <a:pPr algn="ctr"/>
            <a:r>
              <a:rPr lang="en-AU" sz="1000">
                <a:solidFill>
                  <a:schemeClr val="tx1">
                    <a:lumMod val="85000"/>
                    <a:lumOff val="15000"/>
                  </a:schemeClr>
                </a:solidFill>
                <a:latin typeface="Century Gothic" panose="020B0502020202020204" pitchFamily="34" charset="0"/>
                <a:ea typeface="Roboto" panose="02000000000000000000" pitchFamily="2" charset="0"/>
                <a:cs typeface="Roboto" panose="02000000000000000000" pitchFamily="2" charset="0"/>
              </a:rPr>
              <a:t>   </a:t>
            </a:r>
          </a:p>
          <a:p>
            <a:pPr algn="ctr"/>
            <a:r>
              <a:rPr lang="en-AU" sz="1000">
                <a:solidFill>
                  <a:schemeClr val="tx1">
                    <a:lumMod val="85000"/>
                    <a:lumOff val="15000"/>
                  </a:schemeClr>
                </a:solidFill>
                <a:latin typeface="Century Gothic" panose="020B0502020202020204" pitchFamily="34" charset="0"/>
                <a:ea typeface="Roboto" panose="02000000000000000000" pitchFamily="2" charset="0"/>
                <a:cs typeface="Roboto" panose="02000000000000000000" pitchFamily="2" charset="0"/>
              </a:rPr>
              <a:t>Applications for Invest in Me Under 100 and Over 100 </a:t>
            </a:r>
          </a:p>
        </p:txBody>
      </p:sp>
      <p:sp>
        <p:nvSpPr>
          <p:cNvPr id="40" name="Delay 39">
            <a:extLst>
              <a:ext uri="{FF2B5EF4-FFF2-40B4-BE49-F238E27FC236}">
                <a16:creationId xmlns:a16="http://schemas.microsoft.com/office/drawing/2014/main" id="{79D5C85F-73ED-51D4-05FF-A53E5F5A719D}"/>
              </a:ext>
            </a:extLst>
          </p:cNvPr>
          <p:cNvSpPr/>
          <p:nvPr/>
        </p:nvSpPr>
        <p:spPr>
          <a:xfrm flipH="1">
            <a:off x="698944" y="4050714"/>
            <a:ext cx="957975" cy="2242295"/>
          </a:xfrm>
          <a:prstGeom prst="flowChartDelay">
            <a:avLst/>
          </a:prstGeom>
          <a:solidFill>
            <a:srgbClr val="FFC6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8" tIns="26999" rIns="53998" bIns="26999" numCol="1" spcCol="0" rtlCol="0" fromWordArt="0" anchor="ctr" anchorCtr="0" forceAA="0" compatLnSpc="1">
            <a:prstTxWarp prst="textNoShape">
              <a:avLst/>
            </a:prstTxWarp>
            <a:noAutofit/>
          </a:bodyPr>
          <a:lstStyle/>
          <a:p>
            <a:pPr algn="ct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   </a:t>
            </a:r>
          </a:p>
          <a:p>
            <a:pPr algn="ctr"/>
            <a:b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b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Paying for Requests </a:t>
            </a:r>
          </a:p>
        </p:txBody>
      </p:sp>
      <p:sp>
        <p:nvSpPr>
          <p:cNvPr id="46" name="TextBox 45">
            <a:extLst>
              <a:ext uri="{FF2B5EF4-FFF2-40B4-BE49-F238E27FC236}">
                <a16:creationId xmlns:a16="http://schemas.microsoft.com/office/drawing/2014/main" id="{D7FE5965-AA33-6B46-987D-A45FE07ED4FC}"/>
              </a:ext>
            </a:extLst>
          </p:cNvPr>
          <p:cNvSpPr txBox="1"/>
          <p:nvPr/>
        </p:nvSpPr>
        <p:spPr>
          <a:xfrm>
            <a:off x="1286868" y="987466"/>
            <a:ext cx="1609233" cy="612934"/>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DISCUSS INVEST IN ME APPLICATION UNDER 100 &amp; OVER 100 </a:t>
            </a:r>
          </a:p>
        </p:txBody>
      </p:sp>
      <p:sp>
        <p:nvSpPr>
          <p:cNvPr id="36" name="TextBox 35">
            <a:extLst>
              <a:ext uri="{FF2B5EF4-FFF2-40B4-BE49-F238E27FC236}">
                <a16:creationId xmlns:a16="http://schemas.microsoft.com/office/drawing/2014/main" id="{BC3ACDE0-7A62-66BD-1E6F-944C4DAAC1FB}"/>
              </a:ext>
            </a:extLst>
          </p:cNvPr>
          <p:cNvSpPr txBox="1"/>
          <p:nvPr/>
        </p:nvSpPr>
        <p:spPr>
          <a:xfrm>
            <a:off x="1284372" y="4031443"/>
            <a:ext cx="1315074" cy="442674"/>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INVEST IN ME  PAYMENT</a:t>
            </a:r>
          </a:p>
        </p:txBody>
      </p:sp>
      <p:sp>
        <p:nvSpPr>
          <p:cNvPr id="52" name="Rectangle 42">
            <a:extLst>
              <a:ext uri="{FF2B5EF4-FFF2-40B4-BE49-F238E27FC236}">
                <a16:creationId xmlns:a16="http://schemas.microsoft.com/office/drawing/2014/main" id="{543F07AD-75AF-C1A8-3CAD-6624409049D7}"/>
              </a:ext>
            </a:extLst>
          </p:cNvPr>
          <p:cNvSpPr/>
          <p:nvPr/>
        </p:nvSpPr>
        <p:spPr>
          <a:xfrm>
            <a:off x="1630975" y="7109233"/>
            <a:ext cx="4135157" cy="1908000"/>
          </a:xfrm>
          <a:custGeom>
            <a:avLst/>
            <a:gdLst>
              <a:gd name="connsiteX0" fmla="*/ 0 w 3322285"/>
              <a:gd name="connsiteY0" fmla="*/ 0 h 3024503"/>
              <a:gd name="connsiteX1" fmla="*/ 3322285 w 3322285"/>
              <a:gd name="connsiteY1" fmla="*/ 0 h 3024503"/>
              <a:gd name="connsiteX2" fmla="*/ 3322285 w 3322285"/>
              <a:gd name="connsiteY2" fmla="*/ 3024503 h 3024503"/>
              <a:gd name="connsiteX3" fmla="*/ 0 w 3322285"/>
              <a:gd name="connsiteY3" fmla="*/ 3024503 h 3024503"/>
              <a:gd name="connsiteX4" fmla="*/ 0 w 3322285"/>
              <a:gd name="connsiteY4" fmla="*/ 0 h 3024503"/>
              <a:gd name="connsiteX0" fmla="*/ 0 w 4389085"/>
              <a:gd name="connsiteY0" fmla="*/ 0 h 3024503"/>
              <a:gd name="connsiteX1" fmla="*/ 4389085 w 4389085"/>
              <a:gd name="connsiteY1" fmla="*/ 0 h 3024503"/>
              <a:gd name="connsiteX2" fmla="*/ 3322285 w 4389085"/>
              <a:gd name="connsiteY2" fmla="*/ 3024503 h 3024503"/>
              <a:gd name="connsiteX3" fmla="*/ 0 w 4389085"/>
              <a:gd name="connsiteY3" fmla="*/ 3024503 h 3024503"/>
              <a:gd name="connsiteX4" fmla="*/ 0 w 4389085"/>
              <a:gd name="connsiteY4" fmla="*/ 0 h 302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85" h="3024503">
                <a:moveTo>
                  <a:pt x="0" y="0"/>
                </a:moveTo>
                <a:lnTo>
                  <a:pt x="4389085" y="0"/>
                </a:lnTo>
                <a:lnTo>
                  <a:pt x="3322285" y="3024503"/>
                </a:lnTo>
                <a:lnTo>
                  <a:pt x="0" y="3024503"/>
                </a:lnTo>
                <a:lnTo>
                  <a:pt x="0" y="0"/>
                </a:lnTo>
                <a:close/>
              </a:path>
            </a:pathLst>
          </a:cu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53" name="Delay 52">
            <a:extLst>
              <a:ext uri="{FF2B5EF4-FFF2-40B4-BE49-F238E27FC236}">
                <a16:creationId xmlns:a16="http://schemas.microsoft.com/office/drawing/2014/main" id="{506594DD-B303-829D-57DE-1516C8C6A2FC}"/>
              </a:ext>
            </a:extLst>
          </p:cNvPr>
          <p:cNvSpPr/>
          <p:nvPr/>
        </p:nvSpPr>
        <p:spPr>
          <a:xfrm flipH="1">
            <a:off x="698945" y="7135642"/>
            <a:ext cx="957975" cy="1893517"/>
          </a:xfrm>
          <a:prstGeom prst="flowChartDelay">
            <a:avLst/>
          </a:prstGeom>
          <a:solidFill>
            <a:srgbClr val="FFC6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8" tIns="26999" rIns="53998" bIns="26999" numCol="1" spcCol="0" rtlCol="0" fromWordArt="0" anchor="ctr" anchorCtr="0" forceAA="0" compatLnSpc="1">
            <a:prstTxWarp prst="textNoShape">
              <a:avLst/>
            </a:prstTxWarp>
            <a:noAutofit/>
          </a:bodyPr>
          <a:lstStyle/>
          <a:p>
            <a:pPr algn="ct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   </a:t>
            </a:r>
          </a:p>
          <a:p>
            <a:pPr algn="ctr"/>
            <a:b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br>
            <a:endParaRPr lang="en-AU" sz="1000">
              <a:solidFill>
                <a:schemeClr val="tx1"/>
              </a:solidFill>
              <a:latin typeface="Century Gothic" panose="020B0502020202020204" pitchFamily="34" charset="0"/>
              <a:ea typeface="Roboto" panose="02000000000000000000" pitchFamily="2" charset="0"/>
              <a:cs typeface="Roboto" panose="02000000000000000000" pitchFamily="2" charset="0"/>
            </a:endParaRPr>
          </a:p>
        </p:txBody>
      </p:sp>
      <p:sp>
        <p:nvSpPr>
          <p:cNvPr id="35" name="Rounded Rectangle 34">
            <a:extLst>
              <a:ext uri="{FF2B5EF4-FFF2-40B4-BE49-F238E27FC236}">
                <a16:creationId xmlns:a16="http://schemas.microsoft.com/office/drawing/2014/main" id="{8E01D2CF-5BF7-2678-CDD9-228DB052AB89}"/>
              </a:ext>
            </a:extLst>
          </p:cNvPr>
          <p:cNvSpPr/>
          <p:nvPr/>
        </p:nvSpPr>
        <p:spPr>
          <a:xfrm flipH="1">
            <a:off x="605572" y="6626290"/>
            <a:ext cx="5664501" cy="510362"/>
          </a:xfrm>
          <a:prstGeom prst="roundRect">
            <a:avLst>
              <a:gd name="adj" fmla="val 28578"/>
            </a:avLst>
          </a:prstGeom>
          <a:gradFill>
            <a:gsLst>
              <a:gs pos="0">
                <a:srgbClr val="B96CAF"/>
              </a:gs>
              <a:gs pos="48000">
                <a:srgbClr val="8065AC"/>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i="0" u="none" strike="noStrike">
                <a:solidFill>
                  <a:srgbClr val="FFFFFF"/>
                </a:solidFill>
                <a:effectLst/>
                <a:latin typeface="Century Gothic" panose="020B0502020202020204" pitchFamily="34" charset="0"/>
              </a:rPr>
              <a:t>APPEAL- </a:t>
            </a:r>
            <a:r>
              <a:rPr lang="en-AU" sz="1200" i="0" u="none" strike="noStrike">
                <a:solidFill>
                  <a:srgbClr val="FFFFFF"/>
                </a:solidFill>
                <a:effectLst/>
                <a:latin typeface="Century Gothic" panose="020B0502020202020204" pitchFamily="34" charset="0"/>
              </a:rPr>
              <a:t>Appealing decisions </a:t>
            </a:r>
            <a:endParaRPr lang="en-AU" sz="1200">
              <a:solidFill>
                <a:schemeClr val="bg1"/>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4BBD3114-5D17-9644-A1B2-0E48E13F5EC9}"/>
              </a:ext>
            </a:extLst>
          </p:cNvPr>
          <p:cNvSpPr txBox="1"/>
          <p:nvPr/>
        </p:nvSpPr>
        <p:spPr>
          <a:xfrm>
            <a:off x="1284372" y="7210114"/>
            <a:ext cx="1172078" cy="272415"/>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APPEALS</a:t>
            </a:r>
          </a:p>
        </p:txBody>
      </p:sp>
      <p:sp>
        <p:nvSpPr>
          <p:cNvPr id="59" name="TextBox 58">
            <a:extLst>
              <a:ext uri="{FF2B5EF4-FFF2-40B4-BE49-F238E27FC236}">
                <a16:creationId xmlns:a16="http://schemas.microsoft.com/office/drawing/2014/main" id="{46BCD95D-6625-A479-E780-55C9A09868E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13</a:t>
            </a:r>
          </a:p>
        </p:txBody>
      </p:sp>
      <p:sp>
        <p:nvSpPr>
          <p:cNvPr id="3" name="Rounded Rectangle 7">
            <a:extLst>
              <a:ext uri="{FF2B5EF4-FFF2-40B4-BE49-F238E27FC236}">
                <a16:creationId xmlns:a16="http://schemas.microsoft.com/office/drawing/2014/main" id="{29454AB7-7676-8521-B988-67474D87F2A0}"/>
              </a:ext>
            </a:extLst>
          </p:cNvPr>
          <p:cNvSpPr/>
          <p:nvPr/>
        </p:nvSpPr>
        <p:spPr>
          <a:xfrm>
            <a:off x="2540001" y="3004508"/>
            <a:ext cx="3548635" cy="507306"/>
          </a:xfrm>
          <a:prstGeom prst="roundRect">
            <a:avLst>
              <a:gd name="adj" fmla="val 27852"/>
            </a:avLst>
          </a:prstGeom>
          <a:solidFill>
            <a:srgbClr val="9EA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latin typeface="Century Gothic" panose="020B0502020202020204" pitchFamily="34" charset="0"/>
              </a:rPr>
              <a:t>Check Out: </a:t>
            </a:r>
            <a:r>
              <a:rPr lang="en-US" sz="1000">
                <a:latin typeface="Century Gothic"/>
              </a:rPr>
              <a:t>Home Stretch WA- Invest In Me Decision Matrix- Practice Guide</a:t>
            </a:r>
          </a:p>
          <a:p>
            <a:pPr algn="ctr"/>
            <a:r>
              <a:rPr lang="en-US" sz="1000">
                <a:latin typeface="Century Gothic"/>
              </a:rPr>
              <a:t>Home Stretch WA- Invest in Me Application Form </a:t>
            </a:r>
            <a:endParaRPr lang="en-AU" sz="1000">
              <a:latin typeface="Century Gothic" panose="020B0502020202020204" pitchFamily="34" charset="0"/>
            </a:endParaRPr>
          </a:p>
        </p:txBody>
      </p:sp>
    </p:spTree>
    <p:extLst>
      <p:ext uri="{BB962C8B-B14F-4D97-AF65-F5344CB8AC3E}">
        <p14:creationId xmlns:p14="http://schemas.microsoft.com/office/powerpoint/2010/main" val="363893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4" descr="A picture containing drawing&#10;&#10;Description generated with very high confidence">
            <a:extLst>
              <a:ext uri="{FF2B5EF4-FFF2-40B4-BE49-F238E27FC236}">
                <a16:creationId xmlns:a16="http://schemas.microsoft.com/office/drawing/2014/main" id="{180A07EA-BD84-5D4B-B6F2-9F03B3A25A96}"/>
              </a:ext>
            </a:extLst>
          </p:cNvPr>
          <p:cNvPicPr>
            <a:picLocks noChangeAspect="1"/>
          </p:cNvPicPr>
          <p:nvPr/>
        </p:nvPicPr>
        <p:blipFill rotWithShape="1">
          <a:blip r:embed="rId3"/>
          <a:srcRect l="4885" t="7376" b="16781"/>
          <a:stretch/>
        </p:blipFill>
        <p:spPr>
          <a:xfrm>
            <a:off x="1921935" y="1031883"/>
            <a:ext cx="1433224" cy="1036439"/>
          </a:xfrm>
          <a:prstGeom prst="rect">
            <a:avLst/>
          </a:prstGeom>
        </p:spPr>
      </p:pic>
      <p:sp>
        <p:nvSpPr>
          <p:cNvPr id="37" name="Rectangle 36">
            <a:extLst>
              <a:ext uri="{FF2B5EF4-FFF2-40B4-BE49-F238E27FC236}">
                <a16:creationId xmlns:a16="http://schemas.microsoft.com/office/drawing/2014/main" id="{366EEFF2-B3FF-1446-B6BD-2219A5C1028D}"/>
              </a:ext>
            </a:extLst>
          </p:cNvPr>
          <p:cNvSpPr/>
          <p:nvPr/>
        </p:nvSpPr>
        <p:spPr>
          <a:xfrm>
            <a:off x="3126590" y="898852"/>
            <a:ext cx="2430700" cy="2436141"/>
          </a:xfrm>
          <a:custGeom>
            <a:avLst/>
            <a:gdLst>
              <a:gd name="connsiteX0" fmla="*/ 0 w 3317415"/>
              <a:gd name="connsiteY0" fmla="*/ 0 h 2722624"/>
              <a:gd name="connsiteX1" fmla="*/ 3317415 w 3317415"/>
              <a:gd name="connsiteY1" fmla="*/ 0 h 2722624"/>
              <a:gd name="connsiteX2" fmla="*/ 3317415 w 3317415"/>
              <a:gd name="connsiteY2" fmla="*/ 2722624 h 2722624"/>
              <a:gd name="connsiteX3" fmla="*/ 0 w 3317415"/>
              <a:gd name="connsiteY3" fmla="*/ 2722624 h 2722624"/>
              <a:gd name="connsiteX4" fmla="*/ 0 w 3317415"/>
              <a:gd name="connsiteY4" fmla="*/ 0 h 2722624"/>
              <a:gd name="connsiteX0" fmla="*/ 817418 w 4134833"/>
              <a:gd name="connsiteY0" fmla="*/ 0 h 2722624"/>
              <a:gd name="connsiteX1" fmla="*/ 4134833 w 4134833"/>
              <a:gd name="connsiteY1" fmla="*/ 0 h 2722624"/>
              <a:gd name="connsiteX2" fmla="*/ 4134833 w 4134833"/>
              <a:gd name="connsiteY2" fmla="*/ 2722624 h 2722624"/>
              <a:gd name="connsiteX3" fmla="*/ 0 w 4134833"/>
              <a:gd name="connsiteY3" fmla="*/ 2722624 h 2722624"/>
              <a:gd name="connsiteX4" fmla="*/ 817418 w 4134833"/>
              <a:gd name="connsiteY4" fmla="*/ 0 h 2722624"/>
              <a:gd name="connsiteX0" fmla="*/ 914400 w 4231815"/>
              <a:gd name="connsiteY0" fmla="*/ 0 h 2736594"/>
              <a:gd name="connsiteX1" fmla="*/ 4231815 w 4231815"/>
              <a:gd name="connsiteY1" fmla="*/ 0 h 2736594"/>
              <a:gd name="connsiteX2" fmla="*/ 4231815 w 4231815"/>
              <a:gd name="connsiteY2" fmla="*/ 2722624 h 2736594"/>
              <a:gd name="connsiteX3" fmla="*/ 0 w 4231815"/>
              <a:gd name="connsiteY3" fmla="*/ 2736594 h 2736594"/>
              <a:gd name="connsiteX4" fmla="*/ 914400 w 4231815"/>
              <a:gd name="connsiteY4" fmla="*/ 0 h 2736594"/>
              <a:gd name="connsiteX0" fmla="*/ 1379095 w 4696510"/>
              <a:gd name="connsiteY0" fmla="*/ 0 h 2722624"/>
              <a:gd name="connsiteX1" fmla="*/ 4696510 w 4696510"/>
              <a:gd name="connsiteY1" fmla="*/ 0 h 2722624"/>
              <a:gd name="connsiteX2" fmla="*/ 4696510 w 4696510"/>
              <a:gd name="connsiteY2" fmla="*/ 2722624 h 2722624"/>
              <a:gd name="connsiteX3" fmla="*/ 0 w 4696510"/>
              <a:gd name="connsiteY3" fmla="*/ 2709532 h 2722624"/>
              <a:gd name="connsiteX4" fmla="*/ 1379095 w 4696510"/>
              <a:gd name="connsiteY4" fmla="*/ 0 h 2722624"/>
              <a:gd name="connsiteX0" fmla="*/ 1379095 w 4696510"/>
              <a:gd name="connsiteY0" fmla="*/ 0 h 2736595"/>
              <a:gd name="connsiteX1" fmla="*/ 4696510 w 4696510"/>
              <a:gd name="connsiteY1" fmla="*/ 0 h 2736595"/>
              <a:gd name="connsiteX2" fmla="*/ 4696510 w 4696510"/>
              <a:gd name="connsiteY2" fmla="*/ 2722624 h 2736595"/>
              <a:gd name="connsiteX3" fmla="*/ 0 w 4696510"/>
              <a:gd name="connsiteY3" fmla="*/ 2736595 h 2736595"/>
              <a:gd name="connsiteX4" fmla="*/ 1379095 w 4696510"/>
              <a:gd name="connsiteY4" fmla="*/ 0 h 2736595"/>
              <a:gd name="connsiteX0" fmla="*/ 1294387 w 4696510"/>
              <a:gd name="connsiteY0" fmla="*/ 0 h 2736595"/>
              <a:gd name="connsiteX1" fmla="*/ 4696510 w 4696510"/>
              <a:gd name="connsiteY1" fmla="*/ 0 h 2736595"/>
              <a:gd name="connsiteX2" fmla="*/ 4696510 w 4696510"/>
              <a:gd name="connsiteY2" fmla="*/ 2722624 h 2736595"/>
              <a:gd name="connsiteX3" fmla="*/ 0 w 4696510"/>
              <a:gd name="connsiteY3" fmla="*/ 2736595 h 2736595"/>
              <a:gd name="connsiteX4" fmla="*/ 1294387 w 4696510"/>
              <a:gd name="connsiteY4" fmla="*/ 0 h 27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6510" h="2736595">
                <a:moveTo>
                  <a:pt x="1294387" y="0"/>
                </a:moveTo>
                <a:lnTo>
                  <a:pt x="4696510" y="0"/>
                </a:lnTo>
                <a:lnTo>
                  <a:pt x="4696510" y="2722624"/>
                </a:lnTo>
                <a:lnTo>
                  <a:pt x="0" y="2736595"/>
                </a:lnTo>
                <a:lnTo>
                  <a:pt x="1294387" y="0"/>
                </a:lnTo>
                <a:close/>
              </a:path>
            </a:pathLst>
          </a:custGeom>
          <a:solidFill>
            <a:schemeClr val="bg1"/>
          </a:solid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3" name="TextBox 2">
            <a:extLst>
              <a:ext uri="{FF2B5EF4-FFF2-40B4-BE49-F238E27FC236}">
                <a16:creationId xmlns:a16="http://schemas.microsoft.com/office/drawing/2014/main" id="{BA199415-2758-EC41-BE76-0348AE35E629}"/>
              </a:ext>
            </a:extLst>
          </p:cNvPr>
          <p:cNvSpPr txBox="1"/>
          <p:nvPr/>
        </p:nvSpPr>
        <p:spPr>
          <a:xfrm>
            <a:off x="1477279" y="1983170"/>
            <a:ext cx="1747724" cy="1323439"/>
          </a:xfrm>
          <a:prstGeom prst="rect">
            <a:avLst/>
          </a:prstGeom>
          <a:noFill/>
        </p:spPr>
        <p:txBody>
          <a:bodyPr wrap="square" rtlCol="0" anchor="t">
            <a:spAutoFit/>
          </a:bodyPr>
          <a:lstStyle/>
          <a:p>
            <a:r>
              <a:rPr lang="en-AU" sz="1000">
                <a:solidFill>
                  <a:schemeClr val="tx1">
                    <a:lumMod val="65000"/>
                    <a:lumOff val="35000"/>
                  </a:schemeClr>
                </a:solidFill>
                <a:latin typeface="Century Gothic"/>
              </a:rPr>
              <a:t>When they turn 20, the young person and Transition Coach meet to work out what happens after 21  and plan for costs that might need to be covered by CPFS from 21-25 </a:t>
            </a:r>
            <a:endParaRPr lang="en-AU" sz="1000">
              <a:solidFill>
                <a:schemeClr val="tx1">
                  <a:lumMod val="65000"/>
                  <a:lumOff val="35000"/>
                </a:schemeClr>
              </a:solidFill>
              <a:latin typeface="Century Gothic" panose="020B0502020202020204" pitchFamily="34" charset="0"/>
            </a:endParaRPr>
          </a:p>
        </p:txBody>
      </p:sp>
      <p:sp>
        <p:nvSpPr>
          <p:cNvPr id="47" name="TextBox 46">
            <a:extLst>
              <a:ext uri="{FF2B5EF4-FFF2-40B4-BE49-F238E27FC236}">
                <a16:creationId xmlns:a16="http://schemas.microsoft.com/office/drawing/2014/main" id="{CB557BE6-3795-8241-9A4A-087DC96E4101}"/>
              </a:ext>
            </a:extLst>
          </p:cNvPr>
          <p:cNvSpPr txBox="1"/>
          <p:nvPr/>
        </p:nvSpPr>
        <p:spPr>
          <a:xfrm>
            <a:off x="4551539" y="859962"/>
            <a:ext cx="1001634" cy="442674"/>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HANDOVER SUMMARY </a:t>
            </a:r>
          </a:p>
        </p:txBody>
      </p:sp>
      <p:sp>
        <p:nvSpPr>
          <p:cNvPr id="2" name="Rectangle 1">
            <a:extLst>
              <a:ext uri="{FF2B5EF4-FFF2-40B4-BE49-F238E27FC236}">
                <a16:creationId xmlns:a16="http://schemas.microsoft.com/office/drawing/2014/main" id="{68ACB205-D7AD-874A-8A7C-2675D59084EE}"/>
              </a:ext>
            </a:extLst>
          </p:cNvPr>
          <p:cNvSpPr/>
          <p:nvPr/>
        </p:nvSpPr>
        <p:spPr>
          <a:xfrm>
            <a:off x="1240823" y="859962"/>
            <a:ext cx="2602639" cy="2475031"/>
          </a:xfrm>
          <a:custGeom>
            <a:avLst/>
            <a:gdLst>
              <a:gd name="connsiteX0" fmla="*/ 0 w 6386075"/>
              <a:gd name="connsiteY0" fmla="*/ 0 h 2722624"/>
              <a:gd name="connsiteX1" fmla="*/ 6386075 w 6386075"/>
              <a:gd name="connsiteY1" fmla="*/ 0 h 2722624"/>
              <a:gd name="connsiteX2" fmla="*/ 6386075 w 6386075"/>
              <a:gd name="connsiteY2" fmla="*/ 2722624 h 2722624"/>
              <a:gd name="connsiteX3" fmla="*/ 0 w 6386075"/>
              <a:gd name="connsiteY3" fmla="*/ 2722624 h 2722624"/>
              <a:gd name="connsiteX4" fmla="*/ 0 w 6386075"/>
              <a:gd name="connsiteY4" fmla="*/ 0 h 2722624"/>
              <a:gd name="connsiteX0" fmla="*/ 0 w 6386075"/>
              <a:gd name="connsiteY0" fmla="*/ 0 h 2722624"/>
              <a:gd name="connsiteX1" fmla="*/ 6386075 w 6386075"/>
              <a:gd name="connsiteY1" fmla="*/ 0 h 2722624"/>
              <a:gd name="connsiteX2" fmla="*/ 5513238 w 6386075"/>
              <a:gd name="connsiteY2" fmla="*/ 2722624 h 2722624"/>
              <a:gd name="connsiteX3" fmla="*/ 0 w 6386075"/>
              <a:gd name="connsiteY3" fmla="*/ 2722624 h 2722624"/>
              <a:gd name="connsiteX4" fmla="*/ 0 w 6386075"/>
              <a:gd name="connsiteY4" fmla="*/ 0 h 2722624"/>
              <a:gd name="connsiteX0" fmla="*/ 0 w 6386075"/>
              <a:gd name="connsiteY0" fmla="*/ 0 h 2722624"/>
              <a:gd name="connsiteX1" fmla="*/ 6386075 w 6386075"/>
              <a:gd name="connsiteY1" fmla="*/ 0 h 2722624"/>
              <a:gd name="connsiteX2" fmla="*/ 5360838 w 6386075"/>
              <a:gd name="connsiteY2" fmla="*/ 2722624 h 2722624"/>
              <a:gd name="connsiteX3" fmla="*/ 0 w 6386075"/>
              <a:gd name="connsiteY3" fmla="*/ 2722624 h 2722624"/>
              <a:gd name="connsiteX4" fmla="*/ 0 w 6386075"/>
              <a:gd name="connsiteY4" fmla="*/ 0 h 2722624"/>
              <a:gd name="connsiteX0" fmla="*/ 0 w 6330657"/>
              <a:gd name="connsiteY0" fmla="*/ 0 h 2722624"/>
              <a:gd name="connsiteX1" fmla="*/ 6330657 w 6330657"/>
              <a:gd name="connsiteY1" fmla="*/ 13971 h 2722624"/>
              <a:gd name="connsiteX2" fmla="*/ 5360838 w 6330657"/>
              <a:gd name="connsiteY2" fmla="*/ 2722624 h 2722624"/>
              <a:gd name="connsiteX3" fmla="*/ 0 w 6330657"/>
              <a:gd name="connsiteY3" fmla="*/ 2722624 h 2722624"/>
              <a:gd name="connsiteX4" fmla="*/ 0 w 6330657"/>
              <a:gd name="connsiteY4" fmla="*/ 0 h 2722624"/>
              <a:gd name="connsiteX0" fmla="*/ 0 w 6330657"/>
              <a:gd name="connsiteY0" fmla="*/ 0 h 2722624"/>
              <a:gd name="connsiteX1" fmla="*/ 6330657 w 6330657"/>
              <a:gd name="connsiteY1" fmla="*/ 13971 h 2722624"/>
              <a:gd name="connsiteX2" fmla="*/ 4840736 w 6330657"/>
              <a:gd name="connsiteY2" fmla="*/ 2722624 h 2722624"/>
              <a:gd name="connsiteX3" fmla="*/ 0 w 6330657"/>
              <a:gd name="connsiteY3" fmla="*/ 2722624 h 2722624"/>
              <a:gd name="connsiteX4" fmla="*/ 0 w 6330657"/>
              <a:gd name="connsiteY4" fmla="*/ 0 h 2722624"/>
              <a:gd name="connsiteX0" fmla="*/ 0 w 6330657"/>
              <a:gd name="connsiteY0" fmla="*/ 0 h 2729514"/>
              <a:gd name="connsiteX1" fmla="*/ 6330657 w 6330657"/>
              <a:gd name="connsiteY1" fmla="*/ 13971 h 2729514"/>
              <a:gd name="connsiteX2" fmla="*/ 4364895 w 6330657"/>
              <a:gd name="connsiteY2" fmla="*/ 2729514 h 2729514"/>
              <a:gd name="connsiteX3" fmla="*/ 0 w 6330657"/>
              <a:gd name="connsiteY3" fmla="*/ 2722624 h 2729514"/>
              <a:gd name="connsiteX4" fmla="*/ 0 w 6330657"/>
              <a:gd name="connsiteY4" fmla="*/ 0 h 2729514"/>
              <a:gd name="connsiteX0" fmla="*/ 0 w 6330657"/>
              <a:gd name="connsiteY0" fmla="*/ 0 h 2722624"/>
              <a:gd name="connsiteX1" fmla="*/ 6330657 w 6330657"/>
              <a:gd name="connsiteY1" fmla="*/ 13971 h 2722624"/>
              <a:gd name="connsiteX2" fmla="*/ 4364895 w 6330657"/>
              <a:gd name="connsiteY2" fmla="*/ 2708845 h 2722624"/>
              <a:gd name="connsiteX3" fmla="*/ 0 w 6330657"/>
              <a:gd name="connsiteY3" fmla="*/ 2722624 h 2722624"/>
              <a:gd name="connsiteX4" fmla="*/ 0 w 6330657"/>
              <a:gd name="connsiteY4" fmla="*/ 0 h 2722624"/>
              <a:gd name="connsiteX0" fmla="*/ 0 w 6330657"/>
              <a:gd name="connsiteY0" fmla="*/ 0 h 2722624"/>
              <a:gd name="connsiteX1" fmla="*/ 6330657 w 6330657"/>
              <a:gd name="connsiteY1" fmla="*/ 13971 h 2722624"/>
              <a:gd name="connsiteX2" fmla="*/ 4364895 w 6330657"/>
              <a:gd name="connsiteY2" fmla="*/ 2722624 h 2722624"/>
              <a:gd name="connsiteX3" fmla="*/ 0 w 6330657"/>
              <a:gd name="connsiteY3" fmla="*/ 2722624 h 2722624"/>
              <a:gd name="connsiteX4" fmla="*/ 0 w 6330657"/>
              <a:gd name="connsiteY4" fmla="*/ 0 h 2722624"/>
              <a:gd name="connsiteX0" fmla="*/ 0 w 6155347"/>
              <a:gd name="connsiteY0" fmla="*/ 6698 h 2729322"/>
              <a:gd name="connsiteX1" fmla="*/ 6155347 w 6155347"/>
              <a:gd name="connsiteY1" fmla="*/ 0 h 2729322"/>
              <a:gd name="connsiteX2" fmla="*/ 4364895 w 6155347"/>
              <a:gd name="connsiteY2" fmla="*/ 2729322 h 2729322"/>
              <a:gd name="connsiteX3" fmla="*/ 0 w 6155347"/>
              <a:gd name="connsiteY3" fmla="*/ 2729322 h 2729322"/>
              <a:gd name="connsiteX4" fmla="*/ 0 w 6155347"/>
              <a:gd name="connsiteY4" fmla="*/ 6698 h 2729322"/>
              <a:gd name="connsiteX0" fmla="*/ 0 w 6042648"/>
              <a:gd name="connsiteY0" fmla="*/ 0 h 2722624"/>
              <a:gd name="connsiteX1" fmla="*/ 6042648 w 6042648"/>
              <a:gd name="connsiteY1" fmla="*/ 192 h 2722624"/>
              <a:gd name="connsiteX2" fmla="*/ 4364895 w 6042648"/>
              <a:gd name="connsiteY2" fmla="*/ 2722624 h 2722624"/>
              <a:gd name="connsiteX3" fmla="*/ 0 w 6042648"/>
              <a:gd name="connsiteY3" fmla="*/ 2722624 h 2722624"/>
              <a:gd name="connsiteX4" fmla="*/ 0 w 6042648"/>
              <a:gd name="connsiteY4" fmla="*/ 0 h 2722624"/>
              <a:gd name="connsiteX0" fmla="*/ 0 w 5967515"/>
              <a:gd name="connsiteY0" fmla="*/ 0 h 2722624"/>
              <a:gd name="connsiteX1" fmla="*/ 5967515 w 5967515"/>
              <a:gd name="connsiteY1" fmla="*/ 7082 h 2722624"/>
              <a:gd name="connsiteX2" fmla="*/ 4364895 w 5967515"/>
              <a:gd name="connsiteY2" fmla="*/ 2722624 h 2722624"/>
              <a:gd name="connsiteX3" fmla="*/ 0 w 5967515"/>
              <a:gd name="connsiteY3" fmla="*/ 2722624 h 2722624"/>
              <a:gd name="connsiteX4" fmla="*/ 0 w 5967515"/>
              <a:gd name="connsiteY4" fmla="*/ 0 h 2722624"/>
              <a:gd name="connsiteX0" fmla="*/ 0 w 5929949"/>
              <a:gd name="connsiteY0" fmla="*/ 0 h 2722624"/>
              <a:gd name="connsiteX1" fmla="*/ 5929949 w 5929949"/>
              <a:gd name="connsiteY1" fmla="*/ 7082 h 2722624"/>
              <a:gd name="connsiteX2" fmla="*/ 4364895 w 5929949"/>
              <a:gd name="connsiteY2" fmla="*/ 2722624 h 2722624"/>
              <a:gd name="connsiteX3" fmla="*/ 0 w 5929949"/>
              <a:gd name="connsiteY3" fmla="*/ 2722624 h 2722624"/>
              <a:gd name="connsiteX4" fmla="*/ 0 w 5929949"/>
              <a:gd name="connsiteY4" fmla="*/ 0 h 2722624"/>
              <a:gd name="connsiteX0" fmla="*/ 0 w 5879861"/>
              <a:gd name="connsiteY0" fmla="*/ 0 h 2722624"/>
              <a:gd name="connsiteX1" fmla="*/ 5879861 w 5879861"/>
              <a:gd name="connsiteY1" fmla="*/ 13972 h 2722624"/>
              <a:gd name="connsiteX2" fmla="*/ 4364895 w 5879861"/>
              <a:gd name="connsiteY2" fmla="*/ 2722624 h 2722624"/>
              <a:gd name="connsiteX3" fmla="*/ 0 w 5879861"/>
              <a:gd name="connsiteY3" fmla="*/ 2722624 h 2722624"/>
              <a:gd name="connsiteX4" fmla="*/ 0 w 5879861"/>
              <a:gd name="connsiteY4" fmla="*/ 0 h 2722624"/>
              <a:gd name="connsiteX0" fmla="*/ 0 w 5604374"/>
              <a:gd name="connsiteY0" fmla="*/ 0 h 2722624"/>
              <a:gd name="connsiteX1" fmla="*/ 5604374 w 5604374"/>
              <a:gd name="connsiteY1" fmla="*/ 7082 h 2722624"/>
              <a:gd name="connsiteX2" fmla="*/ 4364895 w 5604374"/>
              <a:gd name="connsiteY2" fmla="*/ 2722624 h 2722624"/>
              <a:gd name="connsiteX3" fmla="*/ 0 w 5604374"/>
              <a:gd name="connsiteY3" fmla="*/ 2722624 h 2722624"/>
              <a:gd name="connsiteX4" fmla="*/ 0 w 5604374"/>
              <a:gd name="connsiteY4" fmla="*/ 0 h 2722624"/>
              <a:gd name="connsiteX0" fmla="*/ 0 w 5604374"/>
              <a:gd name="connsiteY0" fmla="*/ 0 h 2729514"/>
              <a:gd name="connsiteX1" fmla="*/ 5604374 w 5604374"/>
              <a:gd name="connsiteY1" fmla="*/ 7082 h 2729514"/>
              <a:gd name="connsiteX2" fmla="*/ 4139496 w 5604374"/>
              <a:gd name="connsiteY2" fmla="*/ 2729514 h 2729514"/>
              <a:gd name="connsiteX3" fmla="*/ 0 w 5604374"/>
              <a:gd name="connsiteY3" fmla="*/ 2722624 h 2729514"/>
              <a:gd name="connsiteX4" fmla="*/ 0 w 5604374"/>
              <a:gd name="connsiteY4" fmla="*/ 0 h 2729514"/>
              <a:gd name="connsiteX0" fmla="*/ 0 w 5203664"/>
              <a:gd name="connsiteY0" fmla="*/ 0 h 2729514"/>
              <a:gd name="connsiteX1" fmla="*/ 5203664 w 5203664"/>
              <a:gd name="connsiteY1" fmla="*/ 7082 h 2729514"/>
              <a:gd name="connsiteX2" fmla="*/ 4139496 w 5203664"/>
              <a:gd name="connsiteY2" fmla="*/ 2729514 h 2729514"/>
              <a:gd name="connsiteX3" fmla="*/ 0 w 5203664"/>
              <a:gd name="connsiteY3" fmla="*/ 2722624 h 2729514"/>
              <a:gd name="connsiteX4" fmla="*/ 0 w 5203664"/>
              <a:gd name="connsiteY4" fmla="*/ 0 h 2729514"/>
              <a:gd name="connsiteX0" fmla="*/ 0 w 5203664"/>
              <a:gd name="connsiteY0" fmla="*/ 0 h 2722624"/>
              <a:gd name="connsiteX1" fmla="*/ 5203664 w 5203664"/>
              <a:gd name="connsiteY1" fmla="*/ 7082 h 2722624"/>
              <a:gd name="connsiteX2" fmla="*/ 3876532 w 5203664"/>
              <a:gd name="connsiteY2" fmla="*/ 2722624 h 2722624"/>
              <a:gd name="connsiteX3" fmla="*/ 0 w 5203664"/>
              <a:gd name="connsiteY3" fmla="*/ 2722624 h 2722624"/>
              <a:gd name="connsiteX4" fmla="*/ 0 w 5203664"/>
              <a:gd name="connsiteY4" fmla="*/ 0 h 2722624"/>
              <a:gd name="connsiteX0" fmla="*/ 0 w 5203664"/>
              <a:gd name="connsiteY0" fmla="*/ 0 h 2743293"/>
              <a:gd name="connsiteX1" fmla="*/ 5203664 w 5203664"/>
              <a:gd name="connsiteY1" fmla="*/ 7082 h 2743293"/>
              <a:gd name="connsiteX2" fmla="*/ 3801399 w 5203664"/>
              <a:gd name="connsiteY2" fmla="*/ 2743293 h 2743293"/>
              <a:gd name="connsiteX3" fmla="*/ 0 w 5203664"/>
              <a:gd name="connsiteY3" fmla="*/ 2722624 h 2743293"/>
              <a:gd name="connsiteX4" fmla="*/ 0 w 5203664"/>
              <a:gd name="connsiteY4" fmla="*/ 0 h 2743293"/>
              <a:gd name="connsiteX0" fmla="*/ 0 w 5203664"/>
              <a:gd name="connsiteY0" fmla="*/ 0 h 2722624"/>
              <a:gd name="connsiteX1" fmla="*/ 5203664 w 5203664"/>
              <a:gd name="connsiteY1" fmla="*/ 7082 h 2722624"/>
              <a:gd name="connsiteX2" fmla="*/ 3813921 w 5203664"/>
              <a:gd name="connsiteY2" fmla="*/ 2722624 h 2722624"/>
              <a:gd name="connsiteX3" fmla="*/ 0 w 5203664"/>
              <a:gd name="connsiteY3" fmla="*/ 2722624 h 2722624"/>
              <a:gd name="connsiteX4" fmla="*/ 0 w 5203664"/>
              <a:gd name="connsiteY4" fmla="*/ 0 h 27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664" h="2722624">
                <a:moveTo>
                  <a:pt x="0" y="0"/>
                </a:moveTo>
                <a:lnTo>
                  <a:pt x="5203664" y="7082"/>
                </a:lnTo>
                <a:lnTo>
                  <a:pt x="3813921" y="2722624"/>
                </a:lnTo>
                <a:lnTo>
                  <a:pt x="0" y="2722624"/>
                </a:lnTo>
                <a:lnTo>
                  <a:pt x="0" y="0"/>
                </a:lnTo>
                <a:close/>
              </a:path>
            </a:pathLst>
          </a:cu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4">
              <a:latin typeface="Century Gothic" panose="020B0502020202020204" pitchFamily="34" charset="0"/>
            </a:endParaRPr>
          </a:p>
        </p:txBody>
      </p:sp>
      <p:sp>
        <p:nvSpPr>
          <p:cNvPr id="24" name="TextBox 23">
            <a:extLst>
              <a:ext uri="{FF2B5EF4-FFF2-40B4-BE49-F238E27FC236}">
                <a16:creationId xmlns:a16="http://schemas.microsoft.com/office/drawing/2014/main" id="{3A61A026-95AE-2849-898D-EA0536389BF2}"/>
              </a:ext>
            </a:extLst>
          </p:cNvPr>
          <p:cNvSpPr txBox="1"/>
          <p:nvPr/>
        </p:nvSpPr>
        <p:spPr>
          <a:xfrm>
            <a:off x="3323415" y="2244863"/>
            <a:ext cx="2178458" cy="707886"/>
          </a:xfrm>
          <a:prstGeom prst="rect">
            <a:avLst/>
          </a:prstGeom>
          <a:noFill/>
        </p:spPr>
        <p:txBody>
          <a:bodyPr wrap="square" rtlCol="0" anchor="t">
            <a:spAutoFit/>
          </a:bodyPr>
          <a:lstStyle/>
          <a:p>
            <a:r>
              <a:rPr lang="en-AU" sz="1000">
                <a:solidFill>
                  <a:schemeClr val="tx1">
                    <a:lumMod val="65000"/>
                    <a:lumOff val="35000"/>
                  </a:schemeClr>
                </a:solidFill>
                <a:latin typeface="Century Gothic"/>
              </a:rPr>
              <a:t>     Handover summary is submitted to Department with summary of spending if young person ages out or opts out  </a:t>
            </a:r>
          </a:p>
        </p:txBody>
      </p:sp>
      <p:pic>
        <p:nvPicPr>
          <p:cNvPr id="25" name="Picture 24">
            <a:extLst>
              <a:ext uri="{FF2B5EF4-FFF2-40B4-BE49-F238E27FC236}">
                <a16:creationId xmlns:a16="http://schemas.microsoft.com/office/drawing/2014/main" id="{00818001-1C22-9A44-820D-C082681D70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7774" t="10175" b="27091"/>
          <a:stretch/>
        </p:blipFill>
        <p:spPr>
          <a:xfrm>
            <a:off x="3927892" y="1356134"/>
            <a:ext cx="1263844" cy="715386"/>
          </a:xfrm>
          <a:prstGeom prst="rect">
            <a:avLst/>
          </a:prstGeom>
        </p:spPr>
      </p:pic>
      <p:sp>
        <p:nvSpPr>
          <p:cNvPr id="20" name="TextBox 19">
            <a:extLst>
              <a:ext uri="{FF2B5EF4-FFF2-40B4-BE49-F238E27FC236}">
                <a16:creationId xmlns:a16="http://schemas.microsoft.com/office/drawing/2014/main" id="{0352314B-45A9-9155-58E5-BC10D8CEB108}"/>
              </a:ext>
            </a:extLst>
          </p:cNvPr>
          <p:cNvSpPr txBox="1"/>
          <p:nvPr/>
        </p:nvSpPr>
        <p:spPr>
          <a:xfrm>
            <a:off x="3533761" y="4485575"/>
            <a:ext cx="2673547" cy="246221"/>
          </a:xfrm>
          <a:prstGeom prst="rect">
            <a:avLst/>
          </a:prstGeom>
          <a:noFill/>
        </p:spPr>
        <p:txBody>
          <a:bodyPr wrap="square" rtlCol="0" anchor="t">
            <a:spAutoFit/>
          </a:bodyPr>
          <a:lstStyle/>
          <a:p>
            <a:r>
              <a:rPr lang="en-AU" sz="1000">
                <a:solidFill>
                  <a:schemeClr val="tx1">
                    <a:lumMod val="65000"/>
                    <a:lumOff val="35000"/>
                  </a:schemeClr>
                </a:solidFill>
                <a:latin typeface="Century Gothic"/>
              </a:rPr>
              <a:t>      </a:t>
            </a:r>
            <a:endParaRPr lang="en-AU" sz="1000">
              <a:solidFill>
                <a:schemeClr val="tx1">
                  <a:lumMod val="65000"/>
                  <a:lumOff val="3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B2BBE57C-D770-1477-2C8C-3CF1E73ACD80}"/>
              </a:ext>
            </a:extLst>
          </p:cNvPr>
          <p:cNvSpPr txBox="1"/>
          <p:nvPr/>
        </p:nvSpPr>
        <p:spPr>
          <a:xfrm>
            <a:off x="4133670" y="2393134"/>
            <a:ext cx="1928842" cy="246221"/>
          </a:xfrm>
          <a:prstGeom prst="rect">
            <a:avLst/>
          </a:prstGeom>
          <a:noFill/>
        </p:spPr>
        <p:txBody>
          <a:bodyPr wrap="square" rtlCol="0" anchor="t">
            <a:spAutoFit/>
          </a:bodyPr>
          <a:lstStyle/>
          <a:p>
            <a:r>
              <a:rPr lang="en-AU" sz="1000">
                <a:solidFill>
                  <a:schemeClr val="tx1">
                    <a:lumMod val="65000"/>
                    <a:lumOff val="35000"/>
                  </a:schemeClr>
                </a:solidFill>
                <a:latin typeface="Century Gothic"/>
              </a:rPr>
              <a:t>     </a:t>
            </a:r>
            <a:endParaRPr lang="en-AU" sz="1000">
              <a:solidFill>
                <a:schemeClr val="tx1">
                  <a:lumMod val="65000"/>
                  <a:lumOff val="35000"/>
                </a:schemeClr>
              </a:solidFill>
              <a:latin typeface="Century Gothic" panose="020B0502020202020204" pitchFamily="34" charset="0"/>
            </a:endParaRPr>
          </a:p>
        </p:txBody>
      </p:sp>
      <p:sp>
        <p:nvSpPr>
          <p:cNvPr id="27" name="Rounded Rectangle 26">
            <a:extLst>
              <a:ext uri="{FF2B5EF4-FFF2-40B4-BE49-F238E27FC236}">
                <a16:creationId xmlns:a16="http://schemas.microsoft.com/office/drawing/2014/main" id="{2CCB4019-69B1-2EEB-A077-DF874B8EB5B2}"/>
              </a:ext>
            </a:extLst>
          </p:cNvPr>
          <p:cNvSpPr/>
          <p:nvPr/>
        </p:nvSpPr>
        <p:spPr>
          <a:xfrm flipH="1">
            <a:off x="596749" y="395878"/>
            <a:ext cx="5664501" cy="510362"/>
          </a:xfrm>
          <a:prstGeom prst="roundRect">
            <a:avLst>
              <a:gd name="adj" fmla="val 28578"/>
            </a:avLst>
          </a:prstGeom>
          <a:gradFill>
            <a:gsLst>
              <a:gs pos="0">
                <a:srgbClr val="67B2E2"/>
              </a:gs>
              <a:gs pos="48000">
                <a:srgbClr val="377DAF"/>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panose="02000000000000000000" pitchFamily="2" charset="0"/>
                <a:cs typeface="Roboto Medium" panose="02000000000000000000" pitchFamily="2" charset="0"/>
              </a:rPr>
              <a:t>EXIT</a:t>
            </a:r>
            <a:r>
              <a:rPr lang="en-AU" sz="1400">
                <a:solidFill>
                  <a:schemeClr val="bg1"/>
                </a:solidFill>
                <a:latin typeface="Century Gothic" panose="020B0502020202020204" pitchFamily="34" charset="0"/>
                <a:ea typeface="Roboto Medium" panose="02000000000000000000" pitchFamily="2" charset="0"/>
                <a:cs typeface="Roboto Medium" panose="02000000000000000000" pitchFamily="2" charset="0"/>
              </a:rPr>
              <a:t>  </a:t>
            </a:r>
            <a:r>
              <a:rPr lang="en-AU" sz="1200">
                <a:solidFill>
                  <a:schemeClr val="bg1"/>
                </a:solidFill>
                <a:latin typeface="Century Gothic" panose="020B0502020202020204" pitchFamily="34" charset="0"/>
                <a:ea typeface="Roboto Medium" panose="02000000000000000000" pitchFamily="2" charset="0"/>
                <a:cs typeface="Roboto Medium" panose="02000000000000000000" pitchFamily="2" charset="0"/>
              </a:rPr>
              <a:t>Young person turns 21 or decides to move on</a:t>
            </a:r>
          </a:p>
        </p:txBody>
      </p:sp>
      <p:sp>
        <p:nvSpPr>
          <p:cNvPr id="35" name="Delay 34">
            <a:extLst>
              <a:ext uri="{FF2B5EF4-FFF2-40B4-BE49-F238E27FC236}">
                <a16:creationId xmlns:a16="http://schemas.microsoft.com/office/drawing/2014/main" id="{B6AD4C11-6906-B84E-92EE-0A3F1B4AFFAE}"/>
              </a:ext>
            </a:extLst>
          </p:cNvPr>
          <p:cNvSpPr/>
          <p:nvPr/>
        </p:nvSpPr>
        <p:spPr>
          <a:xfrm flipH="1">
            <a:off x="596685" y="908450"/>
            <a:ext cx="769403" cy="2436140"/>
          </a:xfrm>
          <a:prstGeom prst="flowChartDelay">
            <a:avLst/>
          </a:prstGeom>
          <a:solidFill>
            <a:srgbClr val="FFC6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8" tIns="26999" rIns="53998" bIns="26999" numCol="1" spcCol="0" rtlCol="0" fromWordArt="0" anchor="ctr" anchorCtr="0" forceAA="0" compatLnSpc="1">
            <a:prstTxWarp prst="textNoShape">
              <a:avLst/>
            </a:prstTxWarp>
            <a:noAutofit/>
          </a:bodyPr>
          <a:lstStyle/>
          <a:p>
            <a:pPr algn="ct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   </a:t>
            </a:r>
          </a:p>
          <a:p>
            <a:pPr algn="ctr"/>
            <a:b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b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We start planning early so you have time </a:t>
            </a:r>
          </a:p>
        </p:txBody>
      </p:sp>
      <p:sp>
        <p:nvSpPr>
          <p:cNvPr id="46" name="TextBox 45">
            <a:extLst>
              <a:ext uri="{FF2B5EF4-FFF2-40B4-BE49-F238E27FC236}">
                <a16:creationId xmlns:a16="http://schemas.microsoft.com/office/drawing/2014/main" id="{D7FE5965-AA33-6B46-987D-A45FE07ED4FC}"/>
              </a:ext>
            </a:extLst>
          </p:cNvPr>
          <p:cNvSpPr txBox="1"/>
          <p:nvPr/>
        </p:nvSpPr>
        <p:spPr>
          <a:xfrm>
            <a:off x="1094536" y="896266"/>
            <a:ext cx="1044872" cy="442674"/>
          </a:xfrm>
          <a:prstGeom prst="roundRect">
            <a:avLst/>
          </a:prstGeom>
          <a:solidFill>
            <a:srgbClr val="58595B"/>
          </a:solidFill>
        </p:spPr>
        <p:txBody>
          <a:bodyPr wrap="square" rtlCol="0" anchor="ctr">
            <a:spAutoFit/>
          </a:bodyPr>
          <a:lstStyle/>
          <a:p>
            <a:pPr algn="ctr"/>
            <a:r>
              <a:rPr lang="en-AU" sz="1000">
                <a:solidFill>
                  <a:schemeClr val="bg1"/>
                </a:solidFill>
                <a:latin typeface="Century Gothic" panose="020B0502020202020204" pitchFamily="34" charset="0"/>
              </a:rPr>
              <a:t>HANDOVER SUMMARY </a:t>
            </a:r>
            <a:endParaRPr lang="en-US" sz="1000">
              <a:solidFill>
                <a:schemeClr val="bg1"/>
              </a:solidFill>
              <a:latin typeface="Century Gothic" panose="020B0502020202020204" pitchFamily="34" charset="0"/>
            </a:endParaRPr>
          </a:p>
        </p:txBody>
      </p:sp>
      <p:sp>
        <p:nvSpPr>
          <p:cNvPr id="43" name="Delay 42">
            <a:extLst>
              <a:ext uri="{FF2B5EF4-FFF2-40B4-BE49-F238E27FC236}">
                <a16:creationId xmlns:a16="http://schemas.microsoft.com/office/drawing/2014/main" id="{390E404E-EDD0-4740-9CB5-0EE65FA5A018}"/>
              </a:ext>
            </a:extLst>
          </p:cNvPr>
          <p:cNvSpPr/>
          <p:nvPr/>
        </p:nvSpPr>
        <p:spPr>
          <a:xfrm>
            <a:off x="5490850" y="906240"/>
            <a:ext cx="770400" cy="2429877"/>
          </a:xfrm>
          <a:prstGeom prst="flowChartDelay">
            <a:avLst/>
          </a:prstGeom>
          <a:solidFill>
            <a:srgbClr val="FFC6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8" tIns="26999" rIns="53998" bIns="26999" numCol="1" spcCol="0" rtlCol="0" fromWordArt="0" anchor="ctr" anchorCtr="0" forceAA="0" compatLnSpc="1">
            <a:prstTxWarp prst="textNoShape">
              <a:avLst/>
            </a:prstTxWarp>
            <a:noAutofit/>
          </a:bodyPr>
          <a:lstStyle/>
          <a:p>
            <a:pPr algn="ct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   </a:t>
            </a:r>
          </a:p>
          <a:p>
            <a:pPr algn="ctr"/>
            <a:b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br>
            <a:r>
              <a:rPr lang="en-AU" sz="1000">
                <a:solidFill>
                  <a:schemeClr val="tx1"/>
                </a:solidFill>
                <a:latin typeface="Century Gothic" panose="020B0502020202020204" pitchFamily="34" charset="0"/>
                <a:ea typeface="Roboto" panose="02000000000000000000" pitchFamily="2" charset="0"/>
                <a:cs typeface="Roboto" panose="02000000000000000000" pitchFamily="2" charset="0"/>
              </a:rPr>
              <a:t>Staying On finishes when you turn 21 or move on</a:t>
            </a:r>
          </a:p>
          <a:p>
            <a:pPr algn="ctr"/>
            <a:endParaRPr lang="en-AU" sz="1000">
              <a:solidFill>
                <a:schemeClr val="tx1"/>
              </a:solidFill>
              <a:latin typeface="Century Gothic" panose="020B0502020202020204" pitchFamily="34" charset="0"/>
              <a:ea typeface="Roboto" panose="02000000000000000000" pitchFamily="2" charset="0"/>
              <a:cs typeface="Roboto" panose="02000000000000000000" pitchFamily="2" charset="0"/>
            </a:endParaRPr>
          </a:p>
        </p:txBody>
      </p:sp>
      <p:sp>
        <p:nvSpPr>
          <p:cNvPr id="52" name="TextBox 51">
            <a:extLst>
              <a:ext uri="{FF2B5EF4-FFF2-40B4-BE49-F238E27FC236}">
                <a16:creationId xmlns:a16="http://schemas.microsoft.com/office/drawing/2014/main" id="{1273EA37-53B1-9033-5433-DD3EAC337C75}"/>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14</a:t>
            </a:r>
          </a:p>
        </p:txBody>
      </p:sp>
      <p:pic>
        <p:nvPicPr>
          <p:cNvPr id="5" name="Picture 4">
            <a:extLst>
              <a:ext uri="{FF2B5EF4-FFF2-40B4-BE49-F238E27FC236}">
                <a16:creationId xmlns:a16="http://schemas.microsoft.com/office/drawing/2014/main" id="{27D8795D-EBD9-FC35-F6FB-F1200ED3386F}"/>
              </a:ext>
            </a:extLst>
          </p:cNvPr>
          <p:cNvPicPr>
            <a:picLocks noChangeAspect="1"/>
          </p:cNvPicPr>
          <p:nvPr/>
        </p:nvPicPr>
        <p:blipFill rotWithShape="1">
          <a:blip r:embed="rId5"/>
          <a:srcRect t="14823" b="9084"/>
          <a:stretch/>
        </p:blipFill>
        <p:spPr>
          <a:xfrm rot="13620498">
            <a:off x="2186277" y="3547191"/>
            <a:ext cx="2274277" cy="7537780"/>
          </a:xfrm>
          <a:prstGeom prst="rect">
            <a:avLst/>
          </a:prstGeom>
        </p:spPr>
      </p:pic>
    </p:spTree>
    <p:extLst>
      <p:ext uri="{BB962C8B-B14F-4D97-AF65-F5344CB8AC3E}">
        <p14:creationId xmlns:p14="http://schemas.microsoft.com/office/powerpoint/2010/main" val="1019903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08299" y="586191"/>
            <a:ext cx="5841403"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panose="02000000000000000000" pitchFamily="2" charset="0"/>
              </a:rPr>
              <a:t>Key Documents</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08298" y="1147620"/>
            <a:ext cx="5841403" cy="340508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15</a:t>
            </a:r>
          </a:p>
        </p:txBody>
      </p:sp>
      <p:sp>
        <p:nvSpPr>
          <p:cNvPr id="3" name="TextBox 2">
            <a:extLst>
              <a:ext uri="{FF2B5EF4-FFF2-40B4-BE49-F238E27FC236}">
                <a16:creationId xmlns:a16="http://schemas.microsoft.com/office/drawing/2014/main" id="{735DB61D-E31F-8C92-BDA6-61305599E09A}"/>
              </a:ext>
            </a:extLst>
          </p:cNvPr>
          <p:cNvSpPr txBox="1"/>
          <p:nvPr/>
        </p:nvSpPr>
        <p:spPr>
          <a:xfrm>
            <a:off x="615547" y="1147620"/>
            <a:ext cx="5358526" cy="2292935"/>
          </a:xfrm>
          <a:prstGeom prst="rect">
            <a:avLst/>
          </a:prstGeom>
          <a:noFill/>
        </p:spPr>
        <p:txBody>
          <a:bodyPr wrap="square" lIns="91440" tIns="45720" rIns="91440" bIns="45720" rtlCol="0" anchor="t">
            <a:spAutoFit/>
          </a:bodyPr>
          <a:lstStyle/>
          <a:p>
            <a:r>
              <a:rPr lang="en-AU" sz="1100" b="1">
                <a:solidFill>
                  <a:schemeClr val="tx1">
                    <a:lumMod val="65000"/>
                    <a:lumOff val="35000"/>
                  </a:schemeClr>
                </a:solidFill>
                <a:latin typeface="Century Gothic"/>
              </a:rPr>
              <a:t>Core Documents – Invest In Me Funding </a:t>
            </a:r>
            <a:endParaRPr lang="en-AU" sz="1100">
              <a:solidFill>
                <a:schemeClr val="tx1">
                  <a:lumMod val="65000"/>
                  <a:lumOff val="35000"/>
                </a:schemeClr>
              </a:solidFill>
              <a:latin typeface="Century Gothic"/>
              <a:cs typeface="Calibri"/>
            </a:endParaRP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Flow Chart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Decision Matrix- Practice Guide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Application Form- Over 100 </a:t>
            </a:r>
            <a:endParaRPr lang="en-AU" sz="1100">
              <a:solidFill>
                <a:schemeClr val="tx1">
                  <a:lumMod val="65000"/>
                  <a:lumOff val="35000"/>
                </a:schemeClr>
              </a:solidFill>
              <a:latin typeface="Century Gothic" panose="020B0502020202020204" pitchFamily="34" charset="0"/>
            </a:endParaRP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Fact Sheet- Young People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Leaving Care Fund Access Form</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Working Together Guide - Financial Support from the Leaving Care Fund</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Invest in Me - Data Definitions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Bulk Invest in Me Application &amp; Practice Guidelines</a:t>
            </a:r>
            <a:endParaRPr lang="en-AU" sz="1100">
              <a:solidFill>
                <a:schemeClr val="tx1">
                  <a:lumMod val="65000"/>
                  <a:lumOff val="35000"/>
                </a:schemeClr>
              </a:solidFill>
              <a:latin typeface="Century Gothic" panose="020B0502020202020204" pitchFamily="34" charset="0"/>
            </a:endParaRPr>
          </a:p>
          <a:p>
            <a:pPr>
              <a:buClr>
                <a:srgbClr val="D7787D"/>
              </a:buClr>
              <a:buSzPct val="120000"/>
            </a:pPr>
            <a:endParaRPr lang="en-AU" sz="1100">
              <a:solidFill>
                <a:schemeClr val="tx1">
                  <a:lumMod val="65000"/>
                  <a:lumOff val="35000"/>
                </a:schemeClr>
              </a:solidFill>
              <a:latin typeface="Century Gothic" panose="020B0502020202020204" pitchFamily="34" charset="0"/>
            </a:endParaRPr>
          </a:p>
          <a:p>
            <a:r>
              <a:rPr lang="en-AU" sz="1100" b="1">
                <a:solidFill>
                  <a:schemeClr val="tx1">
                    <a:lumMod val="65000"/>
                    <a:lumOff val="35000"/>
                  </a:schemeClr>
                </a:solidFill>
                <a:latin typeface="Century Gothic"/>
              </a:rPr>
              <a:t>Supporting Documents – Practice Tools &amp; Guides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Budget Template </a:t>
            </a:r>
          </a:p>
          <a:p>
            <a:pPr marL="285750" indent="-285750">
              <a:buClr>
                <a:srgbClr val="D7787D"/>
              </a:buClr>
              <a:buSzPct val="120000"/>
              <a:buFont typeface="Wingdings"/>
              <a:buChar char="q"/>
            </a:pPr>
            <a:r>
              <a:rPr lang="en-AU" sz="1100">
                <a:solidFill>
                  <a:schemeClr val="tx1">
                    <a:lumMod val="65000"/>
                    <a:lumOff val="35000"/>
                  </a:schemeClr>
                </a:solidFill>
                <a:latin typeface="Century Gothic"/>
              </a:rPr>
              <a:t>Transition Coaching Practice Guides </a:t>
            </a:r>
          </a:p>
        </p:txBody>
      </p:sp>
      <p:pic>
        <p:nvPicPr>
          <p:cNvPr id="12" name="Picture 2" descr="A close up of text on a black background&#10;&#10;Description generated with high confidence">
            <a:extLst>
              <a:ext uri="{FF2B5EF4-FFF2-40B4-BE49-F238E27FC236}">
                <a16:creationId xmlns:a16="http://schemas.microsoft.com/office/drawing/2014/main" id="{193E7843-4233-0CB7-9DD3-40965F0BA2F0}"/>
              </a:ext>
            </a:extLst>
          </p:cNvPr>
          <p:cNvPicPr>
            <a:picLocks noChangeAspect="1"/>
          </p:cNvPicPr>
          <p:nvPr/>
        </p:nvPicPr>
        <p:blipFill>
          <a:blip r:embed="rId2"/>
          <a:stretch>
            <a:fillRect/>
          </a:stretch>
        </p:blipFill>
        <p:spPr>
          <a:xfrm>
            <a:off x="1261526" y="5142913"/>
            <a:ext cx="4334946" cy="2671566"/>
          </a:xfrm>
          <a:prstGeom prst="rect">
            <a:avLst/>
          </a:prstGeom>
        </p:spPr>
      </p:pic>
    </p:spTree>
    <p:extLst>
      <p:ext uri="{BB962C8B-B14F-4D97-AF65-F5344CB8AC3E}">
        <p14:creationId xmlns:p14="http://schemas.microsoft.com/office/powerpoint/2010/main" val="1724604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F38C6B-E570-5B55-4556-58826B6984BD}"/>
              </a:ext>
            </a:extLst>
          </p:cNvPr>
          <p:cNvPicPr>
            <a:picLocks noChangeAspect="1"/>
          </p:cNvPicPr>
          <p:nvPr/>
        </p:nvPicPr>
        <p:blipFill rotWithShape="1">
          <a:blip r:embed="rId2"/>
          <a:srcRect t="64302" b="16468"/>
          <a:stretch/>
        </p:blipFill>
        <p:spPr>
          <a:xfrm rot="13543798">
            <a:off x="4895361" y="8598036"/>
            <a:ext cx="2274277" cy="1904815"/>
          </a:xfrm>
          <a:prstGeom prst="rect">
            <a:avLst/>
          </a:prstGeom>
        </p:spPr>
      </p:pic>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Home Stretch WA-Invest in Me Funding</a:t>
            </a:r>
          </a:p>
          <a:p>
            <a:pPr algn="ctr"/>
            <a:r>
              <a:rPr lang="en-AU" sz="1400" b="1">
                <a:solidFill>
                  <a:schemeClr val="bg1"/>
                </a:solidFill>
                <a:latin typeface="Century Gothic" panose="020B0502020202020204" pitchFamily="34" charset="0"/>
                <a:ea typeface="Roboto Medium"/>
                <a:cs typeface="Roboto Medium" panose="02000000000000000000" pitchFamily="2" charset="0"/>
              </a:rPr>
              <a:t> Data Definitions </a:t>
            </a:r>
            <a:endParaRPr lang="en-AU" sz="140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2"/>
            <a:ext cx="5664498" cy="2349950"/>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lIns="91440" tIns="45720" rIns="91440" bIns="45720" rtlCol="0" anchor="t">
            <a:spAutoFit/>
          </a:bodyPr>
          <a:lstStyle/>
          <a:p>
            <a:pPr algn="ctr"/>
            <a:r>
              <a:rPr lang="en-US" sz="1100">
                <a:solidFill>
                  <a:srgbClr val="58595B"/>
                </a:solidFill>
                <a:latin typeface="Century Gothic" panose="020B0502020202020204" pitchFamily="34" charset="0"/>
              </a:rPr>
              <a:t>16</a:t>
            </a:r>
          </a:p>
        </p:txBody>
      </p:sp>
      <p:sp>
        <p:nvSpPr>
          <p:cNvPr id="10" name="TextBox 9">
            <a:extLst>
              <a:ext uri="{FF2B5EF4-FFF2-40B4-BE49-F238E27FC236}">
                <a16:creationId xmlns:a16="http://schemas.microsoft.com/office/drawing/2014/main" id="{BF3DFF1A-4868-3104-BDE8-DE705C92B7C5}"/>
              </a:ext>
            </a:extLst>
          </p:cNvPr>
          <p:cNvSpPr txBox="1"/>
          <p:nvPr/>
        </p:nvSpPr>
        <p:spPr>
          <a:xfrm>
            <a:off x="804221" y="1084512"/>
            <a:ext cx="5139379" cy="2508379"/>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Transition Coaches are responsible for recording the use of Invest In Me brokerage funding into each Home Stretch Providers data tracking system.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All brokerage spending must be recorded and include the following data;</a:t>
            </a:r>
          </a:p>
          <a:p>
            <a:pPr marL="342900" lvl="0" indent="-342900">
              <a:buFont typeface="Calibri" panose="020F050202020403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The amount spent</a:t>
            </a:r>
          </a:p>
          <a:p>
            <a:pPr marL="342900" lvl="0" indent="-342900">
              <a:buFont typeface="Calibri" panose="020F050202020403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The respective life domain for that expensive</a:t>
            </a:r>
          </a:p>
          <a:p>
            <a:pPr marL="342900" lvl="0" indent="-342900">
              <a:buFont typeface="Calibri" panose="020F050202020403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Whether the spending was Aspirational or Emergency </a:t>
            </a:r>
          </a:p>
          <a:p>
            <a:pPr marL="342900" lvl="0" indent="-342900">
              <a:buFont typeface="Calibri" panose="020F0502020204030204" pitchFamily="34" charset="0"/>
              <a:buChar char="-"/>
            </a:pPr>
            <a:endParaRPr lang="en-AU" sz="11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Data Definitions</a:t>
            </a:r>
            <a:endParaRPr lang="en-AU"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When recording data against spending, the Transition Coach firsts makes an assessment about whether the identified costs are arising from an Aspirational need or an Emergency Response. </a:t>
            </a:r>
          </a:p>
          <a:p>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p:txBody>
      </p:sp>
      <p:sp>
        <p:nvSpPr>
          <p:cNvPr id="6" name="Round Single Corner of Rectangle 4">
            <a:extLst>
              <a:ext uri="{FF2B5EF4-FFF2-40B4-BE49-F238E27FC236}">
                <a16:creationId xmlns:a16="http://schemas.microsoft.com/office/drawing/2014/main" id="{3070E1D8-082B-7D99-3721-D5B12416AA80}"/>
              </a:ext>
            </a:extLst>
          </p:cNvPr>
          <p:cNvSpPr/>
          <p:nvPr/>
        </p:nvSpPr>
        <p:spPr>
          <a:xfrm rot="10800000" flipH="1">
            <a:off x="541662" y="7528822"/>
            <a:ext cx="5664498" cy="1338037"/>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8" name="Round Single Corner of Rectangle 3">
            <a:extLst>
              <a:ext uri="{FF2B5EF4-FFF2-40B4-BE49-F238E27FC236}">
                <a16:creationId xmlns:a16="http://schemas.microsoft.com/office/drawing/2014/main" id="{316C7B6A-7BEB-7A3D-44D0-C2FFFF1F95C3}"/>
              </a:ext>
            </a:extLst>
          </p:cNvPr>
          <p:cNvSpPr/>
          <p:nvPr/>
        </p:nvSpPr>
        <p:spPr>
          <a:xfrm flipH="1">
            <a:off x="541661" y="701267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effectLst/>
                <a:latin typeface="Century Gothic" panose="020B0502020202020204" pitchFamily="34" charset="0"/>
                <a:ea typeface="Roboto Medium"/>
              </a:rPr>
              <a:t>Safety Net Spending Categories </a:t>
            </a:r>
            <a:endParaRPr lang="en-AU" sz="1400" b="1">
              <a:solidFill>
                <a:schemeClr val="bg1"/>
              </a:solidFill>
              <a:effectLst/>
              <a:latin typeface="Century Gothic" panose="020B0502020202020204" pitchFamily="34" charset="0"/>
            </a:endParaRPr>
          </a:p>
        </p:txBody>
      </p:sp>
      <p:sp>
        <p:nvSpPr>
          <p:cNvPr id="11" name="TextBox 10">
            <a:extLst>
              <a:ext uri="{FF2B5EF4-FFF2-40B4-BE49-F238E27FC236}">
                <a16:creationId xmlns:a16="http://schemas.microsoft.com/office/drawing/2014/main" id="{44E79BF7-E41F-E443-92BE-43616171B6D4}"/>
              </a:ext>
            </a:extLst>
          </p:cNvPr>
          <p:cNvSpPr txBox="1"/>
          <p:nvPr/>
        </p:nvSpPr>
        <p:spPr>
          <a:xfrm>
            <a:off x="551501" y="7613333"/>
            <a:ext cx="5689808" cy="1107996"/>
          </a:xfrm>
          <a:prstGeom prst="rect">
            <a:avLst/>
          </a:prstGeom>
          <a:noFill/>
        </p:spPr>
        <p:txBody>
          <a:bodyPr wrap="square">
            <a:spAutoFit/>
          </a:bodyPr>
          <a:lstStyle/>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Transition Coaches must allocate costs to one of the domains outlined in </a:t>
            </a:r>
            <a:r>
              <a:rPr lang="en-AU" sz="1100" i="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Transitioning from out-of-home care to Independence: A Nationally Consistent Approach to Planning. </a:t>
            </a:r>
          </a:p>
          <a:p>
            <a:endParaRPr lang="en-AU" sz="1100" i="1">
              <a:solidFill>
                <a:schemeClr val="tx1">
                  <a:lumMod val="65000"/>
                  <a:lumOff val="35000"/>
                </a:schemeClr>
              </a:solidFill>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The following list provides guidance around how expenses should be recorded to insure consistency in data collection;</a:t>
            </a:r>
          </a:p>
        </p:txBody>
      </p:sp>
      <p:sp>
        <p:nvSpPr>
          <p:cNvPr id="14" name="Round Single Corner of Rectangle 3">
            <a:extLst>
              <a:ext uri="{FF2B5EF4-FFF2-40B4-BE49-F238E27FC236}">
                <a16:creationId xmlns:a16="http://schemas.microsoft.com/office/drawing/2014/main" id="{B392344E-A44F-DDF7-5E49-0706706271B7}"/>
              </a:ext>
            </a:extLst>
          </p:cNvPr>
          <p:cNvSpPr/>
          <p:nvPr/>
        </p:nvSpPr>
        <p:spPr>
          <a:xfrm flipH="1">
            <a:off x="576814" y="3512393"/>
            <a:ext cx="2696223"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Aspirational </a:t>
            </a:r>
            <a:endParaRPr lang="en-AU" sz="1400" b="1">
              <a:solidFill>
                <a:schemeClr val="bg1"/>
              </a:solidFill>
              <a:effectLst/>
              <a:latin typeface="Century Gothic" panose="020B0502020202020204" pitchFamily="34" charset="0"/>
            </a:endParaRPr>
          </a:p>
        </p:txBody>
      </p:sp>
      <p:sp>
        <p:nvSpPr>
          <p:cNvPr id="15" name="Round Single Corner of Rectangle 4">
            <a:extLst>
              <a:ext uri="{FF2B5EF4-FFF2-40B4-BE49-F238E27FC236}">
                <a16:creationId xmlns:a16="http://schemas.microsoft.com/office/drawing/2014/main" id="{31CA96C9-7A01-2A5C-D278-FE15A1DA54CF}"/>
              </a:ext>
            </a:extLst>
          </p:cNvPr>
          <p:cNvSpPr/>
          <p:nvPr/>
        </p:nvSpPr>
        <p:spPr>
          <a:xfrm rot="10800000" flipH="1">
            <a:off x="576814" y="4022745"/>
            <a:ext cx="2696223" cy="2759322"/>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6" name="TextBox 15">
            <a:extLst>
              <a:ext uri="{FF2B5EF4-FFF2-40B4-BE49-F238E27FC236}">
                <a16:creationId xmlns:a16="http://schemas.microsoft.com/office/drawing/2014/main" id="{01317E17-7555-A5FF-0EC6-2566D521BADE}"/>
              </a:ext>
            </a:extLst>
          </p:cNvPr>
          <p:cNvSpPr txBox="1"/>
          <p:nvPr/>
        </p:nvSpPr>
        <p:spPr>
          <a:xfrm>
            <a:off x="804221" y="3939693"/>
            <a:ext cx="2296496" cy="2800767"/>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pPr marL="342900" lvl="0" indent="-342900">
              <a:buFont typeface="Calibri" panose="020F0502020204030204" pitchFamily="34" charset="0"/>
              <a:buChar char="-"/>
            </a:pPr>
            <a:endParaRPr lang="en-AU" sz="11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Young person has identified and planned for future expenses that are consistent with their longer-term goals. </a:t>
            </a:r>
          </a:p>
          <a:p>
            <a:pPr marL="171450" indent="-171450">
              <a:buFont typeface="Arial" panose="020B0604020202020204" pitchFamily="34" charset="0"/>
              <a:buChar char="•"/>
            </a:pP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Funding is primarily used to build the individual capacity and opportunities available to young people. </a:t>
            </a:r>
          </a:p>
          <a:p>
            <a:pPr marL="171450" indent="-171450">
              <a:buFont typeface="Arial" panose="020B0604020202020204" pitchFamily="34" charset="0"/>
              <a:buChar char="•"/>
            </a:pP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Funding may be ongoing and support a young person towards long term aspirations. </a:t>
            </a:r>
          </a:p>
          <a:p>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p:txBody>
      </p:sp>
      <p:sp>
        <p:nvSpPr>
          <p:cNvPr id="17" name="Round Single Corner of Rectangle 3">
            <a:extLst>
              <a:ext uri="{FF2B5EF4-FFF2-40B4-BE49-F238E27FC236}">
                <a16:creationId xmlns:a16="http://schemas.microsoft.com/office/drawing/2014/main" id="{1355CB94-1ABE-05D8-4541-1FCBC521762A}"/>
              </a:ext>
            </a:extLst>
          </p:cNvPr>
          <p:cNvSpPr/>
          <p:nvPr/>
        </p:nvSpPr>
        <p:spPr>
          <a:xfrm flipH="1">
            <a:off x="3427806" y="3476069"/>
            <a:ext cx="2778353"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Emergency  </a:t>
            </a:r>
            <a:endParaRPr lang="en-AU" sz="1400" b="1">
              <a:solidFill>
                <a:schemeClr val="bg1"/>
              </a:solidFill>
              <a:effectLst/>
              <a:latin typeface="Century Gothic" panose="020B0502020202020204" pitchFamily="34" charset="0"/>
            </a:endParaRPr>
          </a:p>
        </p:txBody>
      </p:sp>
      <p:sp>
        <p:nvSpPr>
          <p:cNvPr id="18" name="Round Single Corner of Rectangle 4">
            <a:extLst>
              <a:ext uri="{FF2B5EF4-FFF2-40B4-BE49-F238E27FC236}">
                <a16:creationId xmlns:a16="http://schemas.microsoft.com/office/drawing/2014/main" id="{56C1201C-7F65-AE64-2471-465324B5BEC7}"/>
              </a:ext>
            </a:extLst>
          </p:cNvPr>
          <p:cNvSpPr/>
          <p:nvPr/>
        </p:nvSpPr>
        <p:spPr>
          <a:xfrm rot="10800000" flipH="1">
            <a:off x="3427806" y="3986419"/>
            <a:ext cx="2778354" cy="275932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9" name="TextBox 18">
            <a:extLst>
              <a:ext uri="{FF2B5EF4-FFF2-40B4-BE49-F238E27FC236}">
                <a16:creationId xmlns:a16="http://schemas.microsoft.com/office/drawing/2014/main" id="{2813671C-5308-5A59-6417-F583390829BB}"/>
              </a:ext>
            </a:extLst>
          </p:cNvPr>
          <p:cNvSpPr txBox="1"/>
          <p:nvPr/>
        </p:nvSpPr>
        <p:spPr>
          <a:xfrm>
            <a:off x="3662366" y="4001249"/>
            <a:ext cx="2389027" cy="2739211"/>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Unplanned short-term costs that arise and require financial support to resolve </a:t>
            </a:r>
          </a:p>
          <a:p>
            <a:pPr marL="171450" indent="-171450">
              <a:buFont typeface="Arial" panose="020B0604020202020204" pitchFamily="34" charset="0"/>
              <a:buChar char="•"/>
            </a:pP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Focus on reducing harm and preventing short term problems from becoming major barriers for the future.</a:t>
            </a:r>
          </a:p>
          <a:p>
            <a:pPr marL="171450" indent="-171450">
              <a:buFont typeface="Arial" panose="020B0604020202020204" pitchFamily="34" charset="0"/>
              <a:buChar char="•"/>
            </a:pP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The young person is supported to exhaust other mainstream options</a:t>
            </a:r>
          </a:p>
          <a:p>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pPr marL="171450" indent="-171450">
              <a:buFont typeface="Arial" panose="020B0604020202020204" pitchFamily="34" charset="0"/>
              <a:buChar char="•"/>
            </a:pP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Typically one off payments</a:t>
            </a:r>
            <a:r>
              <a:rPr lang="en-AU" sz="1800">
                <a:solidFill>
                  <a:schemeClr val="tx1">
                    <a:lumMod val="65000"/>
                    <a:lumOff val="35000"/>
                  </a:schemeClr>
                </a:solidFill>
                <a:effectLst/>
                <a:latin typeface="Lato" panose="020F0502020204030203" pitchFamily="34" charset="0"/>
                <a:ea typeface="Times New Roman" panose="02020603050405020304" pitchFamily="18" charset="0"/>
                <a:cs typeface="Lato" panose="020F0502020204030203" pitchFamily="34" charset="0"/>
              </a:rPr>
              <a:t>.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endParaRPr>
          </a:p>
          <a:p>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p:txBody>
      </p:sp>
    </p:spTree>
    <p:extLst>
      <p:ext uri="{BB962C8B-B14F-4D97-AF65-F5344CB8AC3E}">
        <p14:creationId xmlns:p14="http://schemas.microsoft.com/office/powerpoint/2010/main" val="396110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CD62E6-8C61-E333-0881-BE694DEF10EB}"/>
              </a:ext>
            </a:extLst>
          </p:cNvPr>
          <p:cNvPicPr>
            <a:picLocks noChangeAspect="1"/>
          </p:cNvPicPr>
          <p:nvPr/>
        </p:nvPicPr>
        <p:blipFill rotWithShape="1">
          <a:blip r:embed="rId2"/>
          <a:srcRect t="18877" b="61059"/>
          <a:stretch/>
        </p:blipFill>
        <p:spPr>
          <a:xfrm rot="3171676">
            <a:off x="-1036838" y="-365113"/>
            <a:ext cx="2274277" cy="1987526"/>
          </a:xfrm>
          <a:prstGeom prst="rect">
            <a:avLst/>
          </a:prstGeom>
        </p:spPr>
      </p:pic>
      <p:sp>
        <p:nvSpPr>
          <p:cNvPr id="3" name="TextBox 2">
            <a:extLst>
              <a:ext uri="{FF2B5EF4-FFF2-40B4-BE49-F238E27FC236}">
                <a16:creationId xmlns:a16="http://schemas.microsoft.com/office/drawing/2014/main" id="{8A9C3386-C599-4B8F-343B-58E1BBC5CCDA}"/>
              </a:ext>
            </a:extLst>
          </p:cNvPr>
          <p:cNvSpPr txBox="1"/>
          <p:nvPr/>
        </p:nvSpPr>
        <p:spPr>
          <a:xfrm>
            <a:off x="753315" y="502549"/>
            <a:ext cx="4085314" cy="2339102"/>
          </a:xfrm>
          <a:prstGeom prst="rect">
            <a:avLst/>
          </a:prstGeom>
          <a:noFill/>
        </p:spPr>
        <p:txBody>
          <a:bodyPr wrap="square">
            <a:spAutoFit/>
          </a:bodyPr>
          <a:lstStyle/>
          <a:p>
            <a:r>
              <a:rPr lang="en-AU" sz="1400" b="1">
                <a:solidFill>
                  <a:srgbClr val="639963"/>
                </a:solidFill>
                <a:effectLst/>
                <a:latin typeface="Century Gothic" panose="020B0502020202020204" pitchFamily="34" charset="0"/>
              </a:rPr>
              <a:t>Acknowledgements</a:t>
            </a:r>
            <a:r>
              <a:rPr lang="en-AU" sz="1400" b="1">
                <a:solidFill>
                  <a:srgbClr val="8065AC"/>
                </a:solidFill>
                <a:effectLst/>
                <a:latin typeface="Century Gothic" panose="020B0502020202020204" pitchFamily="34" charset="0"/>
              </a:rPr>
              <a:t> </a:t>
            </a:r>
            <a:br>
              <a:rPr lang="en-AU" sz="1100" b="1">
                <a:solidFill>
                  <a:srgbClr val="1399CC"/>
                </a:solidFill>
                <a:effectLst/>
                <a:latin typeface="Century Gothic" panose="020B0502020202020204" pitchFamily="34" charset="0"/>
              </a:rPr>
            </a:br>
            <a:endParaRPr lang="en-AU" sz="1100">
              <a:solidFill>
                <a:srgbClr val="1399CC"/>
              </a:solidFill>
              <a:effectLst/>
              <a:latin typeface="Century Gothic" panose="020B0502020202020204" pitchFamily="34" charset="0"/>
            </a:endParaRPr>
          </a:p>
          <a:p>
            <a:r>
              <a:rPr lang="en-AU" sz="1100">
                <a:solidFill>
                  <a:schemeClr val="tx1">
                    <a:lumMod val="65000"/>
                    <a:lumOff val="35000"/>
                  </a:schemeClr>
                </a:solidFill>
                <a:effectLst/>
                <a:latin typeface="Century Gothic" panose="020B0502020202020204" pitchFamily="34" charset="0"/>
              </a:rPr>
              <a:t>We acknowledge all of the elders, foster and family carers, residential care programs, biological families and young people who have so generously and courageously contributed their learned and lived expertise in the design and development of the Home Stretch WA’s Invest In Me Funding approach. </a:t>
            </a:r>
            <a:br>
              <a:rPr lang="en-AU" sz="1100">
                <a:solidFill>
                  <a:schemeClr val="tx1">
                    <a:lumMod val="65000"/>
                    <a:lumOff val="35000"/>
                  </a:schemeClr>
                </a:solidFill>
                <a:effectLst/>
                <a:latin typeface="Century Gothic" panose="020B0502020202020204" pitchFamily="34" charset="0"/>
              </a:rPr>
            </a:br>
            <a:endParaRPr lang="en-AU" sz="1100">
              <a:solidFill>
                <a:schemeClr val="tx1">
                  <a:lumMod val="65000"/>
                  <a:lumOff val="35000"/>
                </a:schemeClr>
              </a:solidFill>
              <a:effectLst/>
              <a:latin typeface="Century Gothic" panose="020B0502020202020204" pitchFamily="34" charset="0"/>
            </a:endParaRPr>
          </a:p>
          <a:p>
            <a:r>
              <a:rPr lang="en-AU" sz="1100">
                <a:solidFill>
                  <a:schemeClr val="tx1">
                    <a:lumMod val="65000"/>
                    <a:lumOff val="35000"/>
                  </a:schemeClr>
                </a:solidFill>
                <a:effectLst/>
                <a:latin typeface="Century Gothic" panose="020B0502020202020204" pitchFamily="34" charset="0"/>
              </a:rPr>
              <a:t>We acknowledge Aboriginal people as the Traditional Custodians of this land. We pay our respects to their strength, cultural resilience and </a:t>
            </a:r>
            <a:br>
              <a:rPr lang="en-AU" sz="1100">
                <a:solidFill>
                  <a:schemeClr val="tx1">
                    <a:lumMod val="65000"/>
                    <a:lumOff val="35000"/>
                  </a:schemeClr>
                </a:solidFill>
                <a:effectLst/>
                <a:latin typeface="Century Gothic" panose="020B0502020202020204" pitchFamily="34" charset="0"/>
              </a:rPr>
            </a:br>
            <a:r>
              <a:rPr lang="en-AU" sz="1100">
                <a:solidFill>
                  <a:schemeClr val="tx1">
                    <a:lumMod val="65000"/>
                    <a:lumOff val="35000"/>
                  </a:schemeClr>
                </a:solidFill>
                <a:effectLst/>
                <a:latin typeface="Century Gothic" panose="020B0502020202020204" pitchFamily="34" charset="0"/>
              </a:rPr>
              <a:t>the Elders past and present.</a:t>
            </a:r>
          </a:p>
        </p:txBody>
      </p:sp>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661874" y="2996127"/>
            <a:ext cx="5534247"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Century Gothic" panose="020B0502020202020204" pitchFamily="34" charset="0"/>
                <a:cs typeface="Calibri"/>
              </a:rPr>
              <a:t>How to use this Guide &amp; Contents</a:t>
            </a: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661874" y="3530872"/>
            <a:ext cx="5534247" cy="4657839"/>
          </a:xfrm>
          <a:prstGeom prst="round1Rect">
            <a:avLst>
              <a:gd name="adj" fmla="val 11993"/>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graphicFrame>
        <p:nvGraphicFramePr>
          <p:cNvPr id="9" name="Table 9">
            <a:extLst>
              <a:ext uri="{FF2B5EF4-FFF2-40B4-BE49-F238E27FC236}">
                <a16:creationId xmlns:a16="http://schemas.microsoft.com/office/drawing/2014/main" id="{BB6ABEC2-4B5B-1382-7C37-EE7C0D94DBC3}"/>
              </a:ext>
            </a:extLst>
          </p:cNvPr>
          <p:cNvGraphicFramePr>
            <a:graphicFrameLocks noGrp="1"/>
          </p:cNvGraphicFramePr>
          <p:nvPr>
            <p:extLst>
              <p:ext uri="{D42A27DB-BD31-4B8C-83A1-F6EECF244321}">
                <p14:modId xmlns:p14="http://schemas.microsoft.com/office/powerpoint/2010/main" val="3407209598"/>
              </p:ext>
            </p:extLst>
          </p:nvPr>
        </p:nvGraphicFramePr>
        <p:xfrm>
          <a:off x="977900" y="4882290"/>
          <a:ext cx="4927270" cy="2926823"/>
        </p:xfrm>
        <a:graphic>
          <a:graphicData uri="http://schemas.openxmlformats.org/drawingml/2006/table">
            <a:tbl>
              <a:tblPr>
                <a:tableStyleId>{5C22544A-7EE6-4342-B048-85BDC9FD1C3A}</a:tableStyleId>
              </a:tblPr>
              <a:tblGrid>
                <a:gridCol w="4508500">
                  <a:extLst>
                    <a:ext uri="{9D8B030D-6E8A-4147-A177-3AD203B41FA5}">
                      <a16:colId xmlns:a16="http://schemas.microsoft.com/office/drawing/2014/main" val="3524563028"/>
                    </a:ext>
                  </a:extLst>
                </a:gridCol>
                <a:gridCol w="418770">
                  <a:extLst>
                    <a:ext uri="{9D8B030D-6E8A-4147-A177-3AD203B41FA5}">
                      <a16:colId xmlns:a16="http://schemas.microsoft.com/office/drawing/2014/main" val="3967146142"/>
                    </a:ext>
                  </a:extLst>
                </a:gridCol>
              </a:tblGrid>
              <a:tr h="219789">
                <a:tc>
                  <a:txBody>
                    <a:bodyPr/>
                    <a:lstStyle/>
                    <a:p>
                      <a:pPr marL="0" indent="0">
                        <a:buNone/>
                      </a:pPr>
                      <a:r>
                        <a:rPr lang="en-US" sz="1100" b="0" i="0">
                          <a:solidFill>
                            <a:srgbClr val="377DAF"/>
                          </a:solidFill>
                          <a:latin typeface="Century Gothic"/>
                          <a:cs typeface="Calibri"/>
                        </a:rPr>
                        <a:t>Home Stretch WA Background </a:t>
                      </a:r>
                      <a:endParaRPr lang="en-US" sz="1100" b="0" i="0">
                        <a:solidFill>
                          <a:srgbClr val="377DAF"/>
                        </a:solidFill>
                        <a:latin typeface="Century Gothic" panose="020B0502020202020204" pitchFamily="34" charset="0"/>
                        <a:cs typeface="Calibri"/>
                      </a:endParaRPr>
                    </a:p>
                  </a:txBody>
                  <a:tcPr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a:solidFill>
                            <a:srgbClr val="377DAF"/>
                          </a:solidFill>
                          <a:latin typeface="Century Gothic"/>
                        </a:rPr>
                        <a:t>1</a:t>
                      </a:r>
                      <a:endParaRPr lang="en-US" sz="1100" b="0">
                        <a:solidFill>
                          <a:srgbClr val="377DAF"/>
                        </a:solidFill>
                        <a:latin typeface="Century Gothic"/>
                      </a:endParaRPr>
                    </a:p>
                  </a:txBody>
                  <a:tcPr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551291"/>
                  </a:ext>
                </a:extLst>
              </a:tr>
              <a:tr h="219789">
                <a:tc>
                  <a:txBody>
                    <a:bodyPr/>
                    <a:lstStyle/>
                    <a:p>
                      <a:pPr marL="0" indent="0">
                        <a:buNone/>
                      </a:pPr>
                      <a:r>
                        <a:rPr lang="en-US" sz="1100" b="0" i="0">
                          <a:solidFill>
                            <a:srgbClr val="377DAF"/>
                          </a:solidFill>
                          <a:latin typeface="Century Gothic"/>
                          <a:cs typeface="Calibri"/>
                        </a:rPr>
                        <a:t>What is Invest in Me? </a:t>
                      </a:r>
                      <a:endParaRPr lang="en-US" sz="1100" b="0" i="0">
                        <a:solidFill>
                          <a:srgbClr val="377DAF"/>
                        </a:solidFill>
                        <a:latin typeface="Century Gothic" panose="020B0502020202020204" pitchFamily="34" charset="0"/>
                        <a:cs typeface="Calibri"/>
                      </a:endParaRP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a:solidFill>
                            <a:srgbClr val="377DAF"/>
                          </a:solidFill>
                          <a:latin typeface="Century Gothic"/>
                        </a:rPr>
                        <a:t>2</a:t>
                      </a:r>
                      <a:endParaRPr lang="en-US" sz="1100" b="0">
                        <a:solidFill>
                          <a:srgbClr val="377DAF"/>
                        </a:solidFill>
                        <a:latin typeface="Century Gothic"/>
                      </a:endParaRP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3653775"/>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Calibri"/>
                          <a:cs typeface="Calibri"/>
                        </a:rPr>
                        <a:t>Invest in Me Funding Guiding Principles </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a:solidFill>
                            <a:srgbClr val="377DAF"/>
                          </a:solidFill>
                          <a:latin typeface="Century Gothic"/>
                        </a:rPr>
                        <a:t>3</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137209"/>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Calibri"/>
                          <a:cs typeface="Calibri"/>
                        </a:rPr>
                        <a:t>Young Peoples Voices</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a:solidFill>
                            <a:srgbClr val="377DAF"/>
                          </a:solidFill>
                          <a:latin typeface="Century Gothic"/>
                        </a:rPr>
                        <a:t>4</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254390"/>
                  </a:ext>
                </a:extLst>
              </a:tr>
              <a:tr h="219789">
                <a:tc>
                  <a:txBody>
                    <a:bodyPr/>
                    <a:lstStyle/>
                    <a:p>
                      <a:pPr marL="0" indent="0">
                        <a:buNone/>
                      </a:pPr>
                      <a:r>
                        <a:rPr lang="en-US" sz="1100" b="0" i="0">
                          <a:solidFill>
                            <a:srgbClr val="377DAF"/>
                          </a:solidFill>
                          <a:latin typeface="Century Gothic"/>
                          <a:ea typeface="Calibri"/>
                          <a:cs typeface="Calibri"/>
                        </a:rPr>
                        <a:t>What have we Learned?</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i="0">
                          <a:solidFill>
                            <a:srgbClr val="377DAF"/>
                          </a:solidFill>
                          <a:latin typeface="Century Gothic"/>
                        </a:rPr>
                        <a:t>5</a:t>
                      </a:r>
                      <a:endParaRPr lang="en-US" sz="1100" b="0">
                        <a:solidFill>
                          <a:srgbClr val="377DAF"/>
                        </a:solidFill>
                        <a:latin typeface="Century Gothic"/>
                      </a:endParaRP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150312"/>
                  </a:ext>
                </a:extLst>
              </a:tr>
              <a:tr h="219789">
                <a:tc>
                  <a:txBody>
                    <a:bodyPr/>
                    <a:lstStyle/>
                    <a:p>
                      <a:pPr marL="0" indent="0">
                        <a:buNone/>
                      </a:pPr>
                      <a:r>
                        <a:rPr lang="en-US" sz="1100" b="0" i="0">
                          <a:solidFill>
                            <a:srgbClr val="377DAF"/>
                          </a:solidFill>
                          <a:latin typeface="Century Gothic"/>
                          <a:ea typeface="Calibri"/>
                          <a:cs typeface="Calibri"/>
                        </a:rPr>
                        <a:t>What Can Invest in Me Pay For? </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6</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1321080"/>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Calibri"/>
                          <a:cs typeface="Calibri"/>
                        </a:rPr>
                        <a:t>How is over 100 and under 100 process different? </a:t>
                      </a:r>
                      <a:endParaRPr lang="en-US" sz="1100" b="0" i="0">
                        <a:solidFill>
                          <a:srgbClr val="377DAF"/>
                        </a:solidFill>
                        <a:latin typeface="Century Gothic" panose="020B0502020202020204" pitchFamily="34" charset="0"/>
                        <a:ea typeface="Calibri"/>
                        <a:cs typeface="Calibri"/>
                      </a:endParaRP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7</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42992"/>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Calibri"/>
                          <a:cs typeface="Calibri"/>
                        </a:rPr>
                        <a:t>Preparation and Things to Consider - Reflective Questions</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8</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821800"/>
                  </a:ext>
                </a:extLst>
              </a:tr>
              <a:tr h="289355">
                <a:tc>
                  <a:txBody>
                    <a:bodyPr/>
                    <a:lstStyle/>
                    <a:p>
                      <a:pPr marL="0" indent="0">
                        <a:buNone/>
                      </a:pPr>
                      <a:r>
                        <a:rPr lang="en-US" sz="1100" b="0" i="0">
                          <a:solidFill>
                            <a:srgbClr val="377DAF"/>
                          </a:solidFill>
                          <a:latin typeface="Century Gothic"/>
                          <a:ea typeface="Calibri"/>
                          <a:cs typeface="Calibri"/>
                        </a:rPr>
                        <a:t>Step by Step Guide</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12</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70744"/>
                  </a:ext>
                </a:extLst>
              </a:tr>
              <a:tr h="219789">
                <a:tc>
                  <a:txBody>
                    <a:bodyPr/>
                    <a:lstStyle/>
                    <a:p>
                      <a:pPr marL="0" indent="0">
                        <a:buFontTx/>
                        <a:buNone/>
                      </a:pPr>
                      <a:r>
                        <a:rPr lang="en-US" sz="1100" b="0" i="0">
                          <a:solidFill>
                            <a:srgbClr val="377DAF"/>
                          </a:solidFill>
                          <a:latin typeface="Century Gothic"/>
                          <a:ea typeface="+mn-lt"/>
                          <a:cs typeface="+mn-lt"/>
                        </a:rPr>
                        <a:t>Key Documents</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15</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5134"/>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Calibri"/>
                          <a:cs typeface="Calibri"/>
                        </a:rPr>
                        <a:t>Invest in Me - Data Definitions </a:t>
                      </a:r>
                      <a:endParaRPr lang="en-US" sz="1100" b="0" i="0">
                        <a:solidFill>
                          <a:srgbClr val="377DAF"/>
                        </a:solidFill>
                        <a:latin typeface="Century Gothic"/>
                        <a:ea typeface="+mn-lt"/>
                        <a:cs typeface="+mn-lt"/>
                      </a:endParaRP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16</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814426"/>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mn-lt"/>
                          <a:cs typeface="+mn-lt"/>
                        </a:rPr>
                        <a:t>Roles &amp; Responsibilities</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20</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063815"/>
                  </a:ext>
                </a:extLst>
              </a:tr>
              <a:tr h="219789">
                <a:tc>
                  <a:txBody>
                    <a:bodyPr/>
                    <a:lstStyle/>
                    <a:p>
                      <a:pPr marL="0" marR="0" lvl="0" indent="0" algn="l" defTabSz="1320770" rtl="0" eaLnBrk="1" fontAlgn="auto" latinLnBrk="0" hangingPunct="1">
                        <a:lnSpc>
                          <a:spcPct val="100000"/>
                        </a:lnSpc>
                        <a:spcBef>
                          <a:spcPts val="0"/>
                        </a:spcBef>
                        <a:spcAft>
                          <a:spcPts val="0"/>
                        </a:spcAft>
                        <a:buClrTx/>
                        <a:buSzTx/>
                        <a:buFontTx/>
                        <a:buNone/>
                        <a:tabLst/>
                        <a:defRPr/>
                      </a:pPr>
                      <a:r>
                        <a:rPr lang="en-US" sz="1100" b="0" i="0">
                          <a:solidFill>
                            <a:srgbClr val="377DAF"/>
                          </a:solidFill>
                          <a:latin typeface="Century Gothic"/>
                          <a:ea typeface="+mn-lt"/>
                          <a:cs typeface="+mn-lt"/>
                        </a:rPr>
                        <a:t>Case Studies</a:t>
                      </a:r>
                    </a:p>
                  </a:txBody>
                  <a:tcPr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a:buFont typeface="+mj-lt"/>
                        <a:buNone/>
                      </a:pPr>
                      <a:r>
                        <a:rPr lang="en-US" sz="1100" b="0">
                          <a:solidFill>
                            <a:srgbClr val="377DAF"/>
                          </a:solidFill>
                          <a:latin typeface="Century Gothic"/>
                        </a:rPr>
                        <a:t>21</a:t>
                      </a:r>
                    </a:p>
                  </a:txBody>
                  <a:tcPr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2277757"/>
                  </a:ext>
                </a:extLst>
              </a:tr>
            </a:tbl>
          </a:graphicData>
        </a:graphic>
      </p:graphicFrame>
      <p:pic>
        <p:nvPicPr>
          <p:cNvPr id="20" name="Picture 19" descr="Map&#10;&#10;Description automatically generated">
            <a:extLst>
              <a:ext uri="{FF2B5EF4-FFF2-40B4-BE49-F238E27FC236}">
                <a16:creationId xmlns:a16="http://schemas.microsoft.com/office/drawing/2014/main" id="{8E7F5AB8-0D42-FAB6-A697-B6603677BAE3}"/>
              </a:ext>
            </a:extLst>
          </p:cNvPr>
          <p:cNvPicPr>
            <a:picLocks noChangeAspect="1"/>
          </p:cNvPicPr>
          <p:nvPr/>
        </p:nvPicPr>
        <p:blipFill rotWithShape="1">
          <a:blip r:embed="rId3"/>
          <a:srcRect l="6239" t="17533" r="59423" b="2336"/>
          <a:stretch/>
        </p:blipFill>
        <p:spPr>
          <a:xfrm>
            <a:off x="4747188" y="478166"/>
            <a:ext cx="1448933" cy="2339102"/>
          </a:xfrm>
          <a:prstGeom prst="rect">
            <a:avLst/>
          </a:prstGeom>
        </p:spPr>
      </p:pic>
      <p:sp>
        <p:nvSpPr>
          <p:cNvPr id="2" name="TextBox 1">
            <a:extLst>
              <a:ext uri="{FF2B5EF4-FFF2-40B4-BE49-F238E27FC236}">
                <a16:creationId xmlns:a16="http://schemas.microsoft.com/office/drawing/2014/main" id="{328E6BC2-3740-AAB0-1A86-267483132D2E}"/>
              </a:ext>
            </a:extLst>
          </p:cNvPr>
          <p:cNvSpPr txBox="1"/>
          <p:nvPr/>
        </p:nvSpPr>
        <p:spPr>
          <a:xfrm>
            <a:off x="952824" y="3723709"/>
            <a:ext cx="4952346" cy="769441"/>
          </a:xfrm>
          <a:prstGeom prst="rect">
            <a:avLst/>
          </a:prstGeom>
          <a:noFill/>
        </p:spPr>
        <p:txBody>
          <a:bodyPr wrap="square">
            <a:spAutoFit/>
          </a:bodyPr>
          <a:lstStyle/>
          <a:p>
            <a:r>
              <a:rPr lang="en-US" sz="1100">
                <a:solidFill>
                  <a:srgbClr val="58595B"/>
                </a:solidFill>
                <a:latin typeface="Century Gothic" panose="020B0502020202020204" pitchFamily="34" charset="0"/>
                <a:cs typeface="Calibri"/>
              </a:rPr>
              <a:t>The Practice Guideline has been developed for everyone working and training to implement Invest in Me Funding in Western Australia as part of the Home Stretch WA program. It provides a simple framework for supporting a young person with Invest in Me Funding from 18-21 </a:t>
            </a:r>
            <a:endParaRPr lang="en-US" sz="1100">
              <a:solidFill>
                <a:srgbClr val="58595B"/>
              </a:solidFill>
              <a:latin typeface="Century Gothic" panose="020B0502020202020204" pitchFamily="34" charset="0"/>
              <a:ea typeface="Calibri"/>
              <a:cs typeface="Calibri"/>
            </a:endParaRPr>
          </a:p>
        </p:txBody>
      </p:sp>
      <p:sp>
        <p:nvSpPr>
          <p:cNvPr id="8" name="TextBox 7">
            <a:extLst>
              <a:ext uri="{FF2B5EF4-FFF2-40B4-BE49-F238E27FC236}">
                <a16:creationId xmlns:a16="http://schemas.microsoft.com/office/drawing/2014/main" id="{291F909C-31FD-B844-16E8-C21DACB1AF3D}"/>
              </a:ext>
            </a:extLst>
          </p:cNvPr>
          <p:cNvSpPr txBox="1"/>
          <p:nvPr/>
        </p:nvSpPr>
        <p:spPr>
          <a:xfrm>
            <a:off x="132188" y="9560069"/>
            <a:ext cx="6783955" cy="261610"/>
          </a:xfrm>
          <a:prstGeom prst="rect">
            <a:avLst/>
          </a:prstGeom>
          <a:noFill/>
        </p:spPr>
        <p:txBody>
          <a:bodyPr wrap="square">
            <a:spAutoFit/>
          </a:bodyPr>
          <a:lstStyle/>
          <a:p>
            <a:pPr algn="ctr"/>
            <a:r>
              <a:rPr lang="en-US" sz="1100">
                <a:solidFill>
                  <a:srgbClr val="8065AC"/>
                </a:solidFill>
                <a:latin typeface="Century Gothic" panose="020B0502020202020204" pitchFamily="34" charset="0"/>
              </a:rPr>
              <a:t>IIM-PG-009-Home Stretch WA –Invest In Me – Practice Guidelines V1.0 Review Date 01/08/27</a:t>
            </a:r>
            <a:endParaRPr lang="en-AU" sz="1100">
              <a:solidFill>
                <a:srgbClr val="8065AC"/>
              </a:solidFill>
              <a:latin typeface="Century Gothic" panose="020B0502020202020204" pitchFamily="34" charset="0"/>
            </a:endParaRPr>
          </a:p>
        </p:txBody>
      </p:sp>
    </p:spTree>
    <p:extLst>
      <p:ext uri="{BB962C8B-B14F-4D97-AF65-F5344CB8AC3E}">
        <p14:creationId xmlns:p14="http://schemas.microsoft.com/office/powerpoint/2010/main" val="410336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Home Stretch WA- Invest in Me Funding </a:t>
            </a:r>
          </a:p>
          <a:p>
            <a:pPr algn="ctr"/>
            <a:r>
              <a:rPr lang="en-AU" sz="1400" b="1">
                <a:solidFill>
                  <a:schemeClr val="bg1"/>
                </a:solidFill>
                <a:latin typeface="Century Gothic" panose="020B0502020202020204" pitchFamily="34" charset="0"/>
                <a:ea typeface="Roboto Medium"/>
                <a:cs typeface="Roboto Medium" panose="02000000000000000000" pitchFamily="2" charset="0"/>
              </a:rPr>
              <a:t>Data Definitions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3"/>
            <a:ext cx="5664498" cy="6852987"/>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17</a:t>
            </a:r>
          </a:p>
        </p:txBody>
      </p:sp>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6447919"/>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Financial security:</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Any financial assistance provided to young people to assist them to manage or repay debt [limited circumstances]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Any financial assistance provided to assist with the payment of utilities, that are not directly related to maintaining housing. Only when other government grants and emergency relief options have been exhausted.</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Emergency material aid for essential needs (Food, clothing, phone/ phone credit, transport assistance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ie</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Smart riders, vehicle repairs, childcare).</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 Access to specialist financial counselling or support, including financial advice and resources to improve a young persons financial literacy. </a:t>
            </a:r>
          </a:p>
          <a:p>
            <a:r>
              <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Identity and culture:</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associated with activities that promote a young person’s connection to country, culture, and their community.</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associated with activities that support a young person to develop an understanding of their beliefs and values.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 Personal development related to improving knowledge and awareness of culture or personal identity. Cultural mentoring or cultural learning camps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Travel costs associated with attending significant places or events that have a cultural meaning to the young person.</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Specialist family finding services for young people that require expertise in that young persons culture. [Who’s My Mob etc] </a:t>
            </a:r>
          </a:p>
          <a:p>
            <a:r>
              <a:rPr lang="en-US" sz="1100" b="1">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Life and after-care skills:</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Activities and events that provide opportunities to develop life skills, specifically those that support a young person to live independently and improve their awareness of their rights.</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 Costs associated with activities that support a young person to build confidence in interpersonal relationships and improve their social skills.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Low cost activities that assist with developing rapport and engagement with support services and Home Stretch transition coach [small meals or coffees that are part of an engagement plan developed by the transition coach]</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related to celebrations of important life milestones</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 Driving Lessons </a:t>
            </a:r>
          </a:p>
        </p:txBody>
      </p:sp>
    </p:spTree>
    <p:extLst>
      <p:ext uri="{BB962C8B-B14F-4D97-AF65-F5344CB8AC3E}">
        <p14:creationId xmlns:p14="http://schemas.microsoft.com/office/powerpoint/2010/main" val="62561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Home Stretch WA- Invest in Me Funding </a:t>
            </a:r>
          </a:p>
          <a:p>
            <a:pPr algn="ctr"/>
            <a:r>
              <a:rPr lang="en-AU" sz="1400" b="1">
                <a:solidFill>
                  <a:schemeClr val="bg1"/>
                </a:solidFill>
                <a:latin typeface="Century Gothic" panose="020B0502020202020204" pitchFamily="34" charset="0"/>
                <a:ea typeface="Roboto Medium"/>
                <a:cs typeface="Roboto Medium" panose="02000000000000000000" pitchFamily="2" charset="0"/>
              </a:rPr>
              <a:t>Data Definitions </a:t>
            </a:r>
            <a:endParaRPr lang="en-AU" sz="140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3"/>
            <a:ext cx="5664498" cy="6840287"/>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18</a:t>
            </a:r>
          </a:p>
        </p:txBody>
      </p:sp>
      <p:pic>
        <p:nvPicPr>
          <p:cNvPr id="7" name="Picture 6">
            <a:extLst>
              <a:ext uri="{FF2B5EF4-FFF2-40B4-BE49-F238E27FC236}">
                <a16:creationId xmlns:a16="http://schemas.microsoft.com/office/drawing/2014/main" id="{DAF38C6B-E570-5B55-4556-58826B6984BD}"/>
              </a:ext>
            </a:extLst>
          </p:cNvPr>
          <p:cNvPicPr>
            <a:picLocks noChangeAspect="1"/>
          </p:cNvPicPr>
          <p:nvPr/>
        </p:nvPicPr>
        <p:blipFill rotWithShape="1">
          <a:blip r:embed="rId2"/>
          <a:srcRect t="64302" b="16468"/>
          <a:stretch/>
        </p:blipFill>
        <p:spPr>
          <a:xfrm rot="18921983">
            <a:off x="-257888" y="7869080"/>
            <a:ext cx="2274277" cy="1904815"/>
          </a:xfrm>
          <a:prstGeom prst="rect">
            <a:avLst/>
          </a:prstGeom>
        </p:spPr>
      </p:pic>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6186309"/>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Housing: </a:t>
            </a:r>
            <a:endParaRPr lang="en-AU"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Expenses related to the establishment and maintenance of safe and stable housing options</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Payments made to prevent eviction (Rent, rent arrears, repairs) Does NOT include assistance to repay debts or other financial barriers to establishing housing.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Essential home equipment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inc</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furniture/white goods) [Where the TILA Grant is not able to be used or has been exhausted]</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Does not include costs related to the payment of Housing Allowance or Staying On Subsidy. </a:t>
            </a:r>
          </a:p>
          <a:p>
            <a:r>
              <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Health:</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and expenses related to the provision of health, dental mental health and allied health services. Private services are only accessed where there is a clear rational for their use and the young person would be placed at significant disadvantage or risk by unreasonable waiting periods.</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Payment of health insurance, ambulance insurance and other related costs that assist a young person to have better access to health care.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Includes expenses related to personal care/hygiene products, and relevant services. </a:t>
            </a:r>
          </a:p>
          <a:p>
            <a:r>
              <a:rPr lang="en-US" sz="1100" b="1">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Education &amp; Training:</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related to education, training or employment related skill development. Where possible the Rapid Response Framework should be activated and subsidised training costs explored.</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related to education, training or employment related skill development. Where possible the Rapid Response Framework should be activated and subsidised training costs explored.</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Educational equipment or materials/resources that are relevant to and individuals career pathway.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inc</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laptops, textbooks, uniforms, tools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ie</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chef knives/ makeup brushes)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Education related travel expenses.</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t>
            </a:r>
          </a:p>
        </p:txBody>
      </p:sp>
    </p:spTree>
    <p:extLst>
      <p:ext uri="{BB962C8B-B14F-4D97-AF65-F5344CB8AC3E}">
        <p14:creationId xmlns:p14="http://schemas.microsoft.com/office/powerpoint/2010/main" val="122503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Home Stretch WA- Invest in Me Funding </a:t>
            </a:r>
          </a:p>
          <a:p>
            <a:pPr algn="ctr"/>
            <a:r>
              <a:rPr lang="en-AU" sz="1400" b="1">
                <a:solidFill>
                  <a:schemeClr val="bg1"/>
                </a:solidFill>
                <a:latin typeface="Century Gothic" panose="020B0502020202020204" pitchFamily="34" charset="0"/>
                <a:ea typeface="Roboto Medium"/>
                <a:cs typeface="Roboto Medium" panose="02000000000000000000" pitchFamily="2" charset="0"/>
              </a:rPr>
              <a:t>Data Definitions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2"/>
            <a:ext cx="5664498" cy="7688704"/>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19</a:t>
            </a:r>
          </a:p>
        </p:txBody>
      </p:sp>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7386638"/>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Employment:</a:t>
            </a:r>
            <a:r>
              <a:rPr lang="en-US"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that relate to finding or maintaining employment that cannot be met by the federal job active system or other specialist employment services funded to work with young people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Professional registration, accreditation or licensing costs [WWC, professional association</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Employment specific equipment/uniforms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inc</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uniforms, tools, clothing for interviews)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Financial assistance provided to young people to assist in the establishment of their own small enterprise and small business [business insurance, registration costs] Only when all other resources have been exhausted.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Professional career guidance and other professional development opportunities (</a:t>
            </a:r>
            <a:r>
              <a:rPr lang="en-AU" sz="1100" err="1">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inc</a:t>
            </a:r>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conferences, training, camps) </a:t>
            </a:r>
          </a:p>
          <a:p>
            <a:r>
              <a:rPr lang="en-US" sz="1100" b="1">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Social relationships and support networks</a:t>
            </a:r>
            <a:r>
              <a:rPr lang="en-AU" sz="14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associated with supporting a young person to connect or reconnect with biological family members, including the cost of travel or to attend specific activities that support these opportunities </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related to travel that is specifically for the purpose of family reunification or connection</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For young people in Staying On Agreements, any additional expenses related to supporting or resourcing the living arrangement. Can include costs associated with supporting carers with specialist education, training or support that is directly relevant to supporting the young person. *These expenses require management approval and are limited in scope and scale.</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Costs related to the young person engaging with recreational activities including sports, short courses, events and other opportunities that are directly related to developing their support circles, friendships and natural networks.</a:t>
            </a:r>
          </a:p>
          <a:p>
            <a:r>
              <a:rPr lang="en-AU" sz="14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t>
            </a:r>
          </a:p>
          <a:p>
            <a:r>
              <a:rPr lang="en-US"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rPr>
              <a:t>Legal matters: </a:t>
            </a:r>
            <a:endParaRPr lang="en-AU" sz="1400" b="1">
              <a:solidFill>
                <a:srgbClr val="2F5496"/>
              </a:solidFill>
              <a:effectLst/>
              <a:latin typeface="Century Gothic" panose="020B0502020202020204" pitchFamily="34" charset="0"/>
              <a:ea typeface="Times New Roman" panose="02020603050405020304" pitchFamily="18" charset="0"/>
              <a:cs typeface="Lato" panose="020F0502020204030203" pitchFamily="34" charset="0"/>
            </a:endParaRP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Any costs related to a young person seek legal advice or legal support. Assistance to navigate Criminal Injury Compensation claims should be sought through existing services provided to young people in care.</a:t>
            </a:r>
          </a:p>
          <a:p>
            <a:r>
              <a:rPr lang="en-AU" sz="1100">
                <a:solidFill>
                  <a:schemeClr val="tx1">
                    <a:lumMod val="65000"/>
                    <a:lumOff val="35000"/>
                  </a:schemeClr>
                </a:solidFill>
                <a:effectLst/>
                <a:latin typeface="Century Gothic" panose="020B0502020202020204" pitchFamily="34" charset="0"/>
                <a:ea typeface="Times New Roman" panose="02020603050405020304" pitchFamily="18" charset="0"/>
                <a:cs typeface="Lato" panose="020F0502020204030203" pitchFamily="34" charset="0"/>
              </a:rPr>
              <a:t>• Payment for access or processing of any legal documents that are not related to employment or education. Including fees related to applications to the court and family court. [Birth certificates, access to medical records etc]</a:t>
            </a:r>
          </a:p>
          <a:p>
            <a:r>
              <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rPr>
              <a:t> </a:t>
            </a:r>
          </a:p>
          <a:p>
            <a:endParaRPr lang="en-AU" sz="1100">
              <a:solidFill>
                <a:srgbClr val="000000"/>
              </a:solidFill>
              <a:effectLst/>
              <a:latin typeface="Century Gothic" panose="020B0502020202020204" pitchFamily="34" charset="0"/>
              <a:ea typeface="Times New Roman" panose="02020603050405020304" pitchFamily="18" charset="0"/>
              <a:cs typeface="Lato" panose="020F0502020204030203" pitchFamily="34" charset="0"/>
            </a:endParaRPr>
          </a:p>
        </p:txBody>
      </p:sp>
    </p:spTree>
    <p:extLst>
      <p:ext uri="{BB962C8B-B14F-4D97-AF65-F5344CB8AC3E}">
        <p14:creationId xmlns:p14="http://schemas.microsoft.com/office/powerpoint/2010/main" val="267810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Roles &amp; Responsibilities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3"/>
            <a:ext cx="5664498" cy="6883830"/>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20</a:t>
            </a:r>
          </a:p>
        </p:txBody>
      </p:sp>
      <p:pic>
        <p:nvPicPr>
          <p:cNvPr id="7" name="Picture 6">
            <a:extLst>
              <a:ext uri="{FF2B5EF4-FFF2-40B4-BE49-F238E27FC236}">
                <a16:creationId xmlns:a16="http://schemas.microsoft.com/office/drawing/2014/main" id="{DAF38C6B-E570-5B55-4556-58826B6984BD}"/>
              </a:ext>
            </a:extLst>
          </p:cNvPr>
          <p:cNvPicPr>
            <a:picLocks noChangeAspect="1"/>
          </p:cNvPicPr>
          <p:nvPr/>
        </p:nvPicPr>
        <p:blipFill rotWithShape="1">
          <a:blip r:embed="rId2"/>
          <a:srcRect t="64302" b="16468"/>
          <a:stretch/>
        </p:blipFill>
        <p:spPr>
          <a:xfrm rot="6659875">
            <a:off x="4722074" y="7869079"/>
            <a:ext cx="2274277" cy="1904815"/>
          </a:xfrm>
          <a:prstGeom prst="rect">
            <a:avLst/>
          </a:prstGeom>
        </p:spPr>
      </p:pic>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7186583"/>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chemeClr val="tx1">
                    <a:lumMod val="65000"/>
                    <a:lumOff val="35000"/>
                  </a:schemeClr>
                </a:solidFill>
                <a:effectLst/>
                <a:uLnTx/>
                <a:uFillTx/>
                <a:latin typeface="Century Gothic"/>
                <a:ea typeface="+mn-lt"/>
                <a:cs typeface="Calibri" panose="020F0502020204030204"/>
              </a:rPr>
              <a:t>What are the responsibilities of a </a:t>
            </a:r>
            <a:r>
              <a:rPr kumimoji="0" lang="mi-NZ" sz="1100" b="1" i="0" u="none" strike="noStrike" kern="1200" cap="none" spc="0" normalizeH="0" baseline="0" noProof="0">
                <a:ln>
                  <a:noFill/>
                </a:ln>
                <a:solidFill>
                  <a:schemeClr val="tx1">
                    <a:lumMod val="65000"/>
                    <a:lumOff val="35000"/>
                  </a:schemeClr>
                </a:solidFill>
                <a:effectLst/>
                <a:uLnTx/>
                <a:uFillTx/>
                <a:latin typeface="Century Gothic"/>
                <a:ea typeface="+mn-lt"/>
                <a:cs typeface="Calibri" panose="020F0502020204030204"/>
              </a:rPr>
              <a:t>y</a:t>
            </a:r>
            <a:r>
              <a:rPr kumimoji="0" lang="mi-NZ" sz="1100" b="1" i="0" u="none" strike="noStrike" kern="1200" cap="none" spc="0" normalizeH="0" baseline="0" noProof="0">
                <a:ln>
                  <a:noFill/>
                </a:ln>
                <a:solidFill>
                  <a:schemeClr val="tx1">
                    <a:lumMod val="65000"/>
                    <a:lumOff val="35000"/>
                  </a:schemeClr>
                </a:solidFill>
                <a:effectLst/>
                <a:uLnTx/>
                <a:uFillTx/>
                <a:latin typeface="Century Gothic"/>
                <a:ea typeface="Century Gothic" panose="020B0502020202020204" pitchFamily="34" charset="0"/>
                <a:cs typeface="Century Gothic" panose="020B0502020202020204" pitchFamily="34" charset="0"/>
              </a:rPr>
              <a:t>oung person?  </a:t>
            </a:r>
            <a:endParaRPr kumimoji="0" lang="en-AU" sz="1100" b="1"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Times New Roman" panose="02020603050405020304" pitchFamily="18" charset="0"/>
              <a:cs typeface="+mn-cs"/>
            </a:endParaRPr>
          </a:p>
          <a:p>
            <a:pPr marL="215900" marR="0" lvl="0" indent="-215900" algn="l" defTabSz="914400" rtl="0" eaLnBrk="1" fontAlgn="auto" latinLnBrk="0" hangingPunct="1">
              <a:lnSpc>
                <a:spcPct val="100000"/>
              </a:lnSpc>
              <a:spcBef>
                <a:spcPts val="0"/>
              </a:spcBef>
              <a:spcAft>
                <a:spcPts val="600"/>
              </a:spcAft>
              <a:buClr>
                <a:srgbClr val="F4898F"/>
              </a:buClr>
              <a:buSzTx/>
              <a:buFont typeface="Symbol" panose="05050102010706020507" pitchFamily="18" charset="2"/>
              <a:buChar char="·"/>
              <a:tabLst/>
              <a:defRPr/>
            </a:pPr>
            <a:r>
              <a:rPr kumimoji="0" lang="en-AU" sz="1100" b="0" i="0" u="none" strike="noStrike" kern="1200" cap="none" spc="0" normalizeH="0" baseline="0" noProof="0">
                <a:ln>
                  <a:noFill/>
                </a:ln>
                <a:solidFill>
                  <a:schemeClr val="tx1">
                    <a:lumMod val="65000"/>
                    <a:lumOff val="35000"/>
                  </a:schemeClr>
                </a:solidFill>
                <a:effectLst/>
                <a:uLnTx/>
                <a:uFillTx/>
                <a:latin typeface="Century Gothic"/>
                <a:ea typeface="+mn-ea"/>
                <a:cs typeface="+mn-cs"/>
              </a:rPr>
              <a:t>Talk to the Transition Coach about the support that you need</a:t>
            </a:r>
            <a:endParaRPr lang="en-AU" sz="1100" b="0" i="0" u="none" strike="noStrike" kern="1200" cap="none" spc="0" normalizeH="0" baseline="0" noProof="0">
              <a:ln>
                <a:noFill/>
              </a:ln>
              <a:solidFill>
                <a:schemeClr val="tx1">
                  <a:lumMod val="65000"/>
                  <a:lumOff val="35000"/>
                </a:schemeClr>
              </a:solidFill>
              <a:effectLst/>
              <a:uLnTx/>
              <a:uFillTx/>
              <a:latin typeface="Century Gothic"/>
            </a:endParaRPr>
          </a:p>
          <a:p>
            <a:pPr marL="215900" marR="0" lvl="0" indent="-215900" algn="l" defTabSz="914400" rtl="0" eaLnBrk="1" fontAlgn="auto" latinLnBrk="0" hangingPunct="1">
              <a:lnSpc>
                <a:spcPct val="100000"/>
              </a:lnSpc>
              <a:spcBef>
                <a:spcPts val="0"/>
              </a:spcBef>
              <a:spcAft>
                <a:spcPts val="600"/>
              </a:spcAft>
              <a:buClr>
                <a:srgbClr val="F4898F"/>
              </a:buClr>
              <a:buSzTx/>
              <a:buFont typeface="Symbol" panose="05050102010706020507" pitchFamily="18" charset="2"/>
              <a:buChar char="·"/>
              <a:tabLst/>
              <a:defRPr/>
            </a:pPr>
            <a:r>
              <a:rPr lang="en-AU" sz="1100">
                <a:solidFill>
                  <a:schemeClr val="tx1">
                    <a:lumMod val="65000"/>
                    <a:lumOff val="35000"/>
                  </a:schemeClr>
                </a:solidFill>
                <a:latin typeface="Century Gothic"/>
              </a:rPr>
              <a:t>Complete Invest in Me Applications over 100 </a:t>
            </a:r>
            <a:endParaRPr lang="en-AU" sz="1100" b="0" i="0" u="none" strike="noStrike" kern="1200" cap="none" spc="0" normalizeH="0" baseline="0" noProof="0">
              <a:ln>
                <a:noFill/>
              </a:ln>
              <a:solidFill>
                <a:schemeClr val="tx1">
                  <a:lumMod val="65000"/>
                  <a:lumOff val="35000"/>
                </a:schemeClr>
              </a:solidFill>
              <a:effectLst/>
              <a:uLnTx/>
              <a:uFillTx/>
              <a:latin typeface="Century Gothic"/>
            </a:endParaRPr>
          </a:p>
          <a:p>
            <a:pPr marL="215900" marR="0" lvl="0" indent="-215900" algn="l" defTabSz="914400" rtl="0" eaLnBrk="1" fontAlgn="auto" latinLnBrk="0" hangingPunct="1">
              <a:lnSpc>
                <a:spcPct val="100000"/>
              </a:lnSpc>
              <a:spcBef>
                <a:spcPts val="0"/>
              </a:spcBef>
              <a:spcAft>
                <a:spcPts val="600"/>
              </a:spcAft>
              <a:buClr>
                <a:srgbClr val="F4898F"/>
              </a:buClr>
              <a:buSzTx/>
              <a:buFont typeface="Symbol" panose="05050102010706020507" pitchFamily="18" charset="2"/>
              <a:buChar char="·"/>
              <a:tabLst/>
              <a:defRPr/>
            </a:pPr>
            <a:r>
              <a:rPr lang="en-AU" sz="1100">
                <a:solidFill>
                  <a:schemeClr val="tx1">
                    <a:lumMod val="65000"/>
                    <a:lumOff val="35000"/>
                  </a:schemeClr>
                </a:solidFill>
                <a:latin typeface="Century Gothic"/>
              </a:rPr>
              <a:t>Give feedback on process and appeal decisions if required </a:t>
            </a:r>
            <a:endParaRPr lang="mi-NZ" sz="1100" b="1">
              <a:solidFill>
                <a:schemeClr val="tx1">
                  <a:lumMod val="65000"/>
                  <a:lumOff val="35000"/>
                </a:schemeClr>
              </a:solidFill>
              <a:latin typeface="Century Gothic"/>
            </a:endParaRPr>
          </a:p>
          <a:p>
            <a:pPr>
              <a:spcAft>
                <a:spcPts val="600"/>
              </a:spcAft>
              <a:buClr>
                <a:srgbClr val="F4898F"/>
              </a:buClr>
            </a:pPr>
            <a:endParaRPr lang="mi-NZ" sz="1100" b="1">
              <a:solidFill>
                <a:schemeClr val="tx1">
                  <a:lumMod val="65000"/>
                  <a:lumOff val="35000"/>
                </a:schemeClr>
              </a:solidFill>
              <a:latin typeface="Century Gothic"/>
            </a:endParaRPr>
          </a:p>
          <a:p>
            <a:pPr>
              <a:spcAft>
                <a:spcPts val="600"/>
              </a:spcAft>
              <a:buClr>
                <a:srgbClr val="F4898F"/>
              </a:buClr>
            </a:pPr>
            <a:r>
              <a:rPr lang="mi-NZ" sz="1100" b="1">
                <a:solidFill>
                  <a:schemeClr val="tx1">
                    <a:lumMod val="65000"/>
                    <a:lumOff val="35000"/>
                  </a:schemeClr>
                </a:solidFill>
                <a:latin typeface="Century Gothic"/>
              </a:rPr>
              <a:t>What are the responsibilties of the Home Stretch WA Transition Coach? </a:t>
            </a:r>
            <a:endParaRPr lang="en-US" sz="1100">
              <a:solidFill>
                <a:schemeClr val="tx1">
                  <a:lumMod val="65000"/>
                  <a:lumOff val="35000"/>
                </a:schemeClr>
              </a:solidFill>
              <a:latin typeface="Century Gothic"/>
            </a:endParaRP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Pay for items under 100</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Support young people to complete applications  for  items over 100 and make payments when approved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Administration and record keeping of expenditure </a:t>
            </a:r>
            <a:endParaRPr lang="en-AU" sz="1100">
              <a:solidFill>
                <a:schemeClr val="tx1">
                  <a:lumMod val="65000"/>
                  <a:lumOff val="35000"/>
                </a:schemeClr>
              </a:solidFill>
              <a:latin typeface="Century Gothic"/>
            </a:endParaRPr>
          </a:p>
          <a:p>
            <a:pPr marL="215900" indent="-215900">
              <a:spcAft>
                <a:spcPts val="600"/>
              </a:spcAft>
              <a:buClr>
                <a:srgbClr val="F4898F"/>
              </a:buClr>
              <a:buFont typeface="Symbol" panose="05050102010706020507" pitchFamily="18" charset="2"/>
              <a:buChar char="·"/>
            </a:pPr>
            <a:endParaRPr lang="en-US" sz="1100">
              <a:solidFill>
                <a:schemeClr val="tx1">
                  <a:lumMod val="65000"/>
                  <a:lumOff val="35000"/>
                </a:schemeClr>
              </a:solidFill>
              <a:latin typeface="Century Gothic"/>
            </a:endParaRPr>
          </a:p>
          <a:p>
            <a:pPr>
              <a:spcAft>
                <a:spcPts val="600"/>
              </a:spcAft>
              <a:buClr>
                <a:srgbClr val="F4898F"/>
              </a:buClr>
            </a:pPr>
            <a:r>
              <a:rPr lang="mi-NZ" sz="1100" b="1">
                <a:solidFill>
                  <a:schemeClr val="tx1">
                    <a:lumMod val="65000"/>
                    <a:lumOff val="35000"/>
                  </a:schemeClr>
                </a:solidFill>
                <a:latin typeface="Century Gothic"/>
              </a:rPr>
              <a:t>What are the responsibilties of the Home Stretch WA </a:t>
            </a:r>
            <a:r>
              <a:rPr lang="en-AU" sz="1100" b="1">
                <a:solidFill>
                  <a:schemeClr val="tx1">
                    <a:lumMod val="65000"/>
                    <a:lumOff val="35000"/>
                  </a:schemeClr>
                </a:solidFill>
                <a:latin typeface="Century Gothic"/>
              </a:rPr>
              <a:t>Coordinator </a:t>
            </a:r>
            <a:endParaRPr lang="en-US" sz="1100">
              <a:solidFill>
                <a:schemeClr val="tx1">
                  <a:lumMod val="65000"/>
                  <a:lumOff val="35000"/>
                </a:schemeClr>
              </a:solidFill>
              <a:latin typeface="Century Gothic"/>
            </a:endParaRPr>
          </a:p>
          <a:p>
            <a:pPr marL="215900" indent="-215900">
              <a:spcAft>
                <a:spcPts val="600"/>
              </a:spcAft>
              <a:buClr>
                <a:srgbClr val="F4898F"/>
              </a:buClr>
              <a:buFont typeface="Symbol" panose="05050102010706020507" pitchFamily="18" charset="2"/>
              <a:buChar char="·"/>
            </a:pPr>
            <a:r>
              <a:rPr lang="en-AU" sz="1100">
                <a:solidFill>
                  <a:schemeClr val="tx1">
                    <a:lumMod val="65000"/>
                    <a:lumOff val="35000"/>
                  </a:schemeClr>
                </a:solidFill>
                <a:latin typeface="Century Gothic"/>
              </a:rPr>
              <a:t>Approve Invest in Me Applications Over 100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Support </a:t>
            </a:r>
            <a:r>
              <a:rPr lang="en-AU" sz="1100">
                <a:solidFill>
                  <a:schemeClr val="tx1">
                    <a:lumMod val="65000"/>
                    <a:lumOff val="35000"/>
                  </a:schemeClr>
                </a:solidFill>
                <a:latin typeface="Century Gothic"/>
              </a:rPr>
              <a:t>the Transition Coach with decisions about Invest in Me</a:t>
            </a:r>
          </a:p>
          <a:p>
            <a:pPr marL="215900" indent="-215900">
              <a:spcAft>
                <a:spcPts val="600"/>
              </a:spcAft>
              <a:buClr>
                <a:srgbClr val="F4898F"/>
              </a:buClr>
              <a:buFont typeface="Symbol" panose="05050102010706020507" pitchFamily="18" charset="2"/>
              <a:buChar char="·"/>
            </a:pPr>
            <a:r>
              <a:rPr lang="en-AU" sz="1100">
                <a:solidFill>
                  <a:schemeClr val="tx1">
                    <a:lumMod val="65000"/>
                    <a:lumOff val="35000"/>
                  </a:schemeClr>
                </a:solidFill>
                <a:latin typeface="Century Gothic"/>
              </a:rPr>
              <a:t>Available for appeals of decisions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Administration, tracking and reporting on Invest in Me Spending expenditure  per young person </a:t>
            </a:r>
            <a:br>
              <a:rPr lang="en-US" sz="1100">
                <a:solidFill>
                  <a:schemeClr val="tx1">
                    <a:lumMod val="65000"/>
                    <a:lumOff val="35000"/>
                  </a:schemeClr>
                </a:solidFill>
                <a:latin typeface="Century Gothic"/>
              </a:rPr>
            </a:br>
            <a:endParaRPr lang="en-AU" sz="1100">
              <a:solidFill>
                <a:schemeClr val="tx1">
                  <a:lumMod val="65000"/>
                  <a:lumOff val="35000"/>
                </a:schemeClr>
              </a:solidFill>
              <a:latin typeface="Century Gothic"/>
            </a:endParaRPr>
          </a:p>
          <a:p>
            <a:pPr>
              <a:spcAft>
                <a:spcPts val="600"/>
              </a:spcAft>
              <a:buClr>
                <a:srgbClr val="F4898F"/>
              </a:buClr>
            </a:pPr>
            <a:r>
              <a:rPr lang="en-US" sz="1100" b="1">
                <a:solidFill>
                  <a:schemeClr val="tx1">
                    <a:lumMod val="65000"/>
                    <a:lumOff val="35000"/>
                  </a:schemeClr>
                </a:solidFill>
                <a:latin typeface="Century Gothic"/>
              </a:rPr>
              <a:t>What are the responsibilities of Home Stretch WA provider?</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Provide information about Invest In Me to Young People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Transparent process for young people on how decision are made</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Complete handover summary of expenditure when young person opts out or ages out of the program </a:t>
            </a:r>
          </a:p>
          <a:p>
            <a:pPr marL="215900" indent="-215900">
              <a:spcAft>
                <a:spcPts val="600"/>
              </a:spcAft>
              <a:buClr>
                <a:srgbClr val="F4898F"/>
              </a:buClr>
              <a:buFont typeface="Symbol" panose="05050102010706020507" pitchFamily="18" charset="2"/>
              <a:buChar char="·"/>
            </a:pPr>
            <a:endParaRPr lang="en-US" sz="1100">
              <a:solidFill>
                <a:schemeClr val="tx1">
                  <a:lumMod val="65000"/>
                  <a:lumOff val="35000"/>
                </a:schemeClr>
              </a:solidFill>
              <a:latin typeface="Century Gothic"/>
            </a:endParaRPr>
          </a:p>
          <a:p>
            <a:pPr>
              <a:spcAft>
                <a:spcPts val="600"/>
              </a:spcAft>
              <a:buClr>
                <a:srgbClr val="F4898F"/>
              </a:buClr>
            </a:pPr>
            <a:r>
              <a:rPr lang="en-US" sz="1100" b="1">
                <a:solidFill>
                  <a:schemeClr val="tx1">
                    <a:lumMod val="65000"/>
                    <a:lumOff val="35000"/>
                  </a:schemeClr>
                </a:solidFill>
                <a:latin typeface="Century Gothic"/>
              </a:rPr>
              <a:t>What are the responsibilities of the Department of Communities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As part of Working Together with home Stretch Providers, negotiate  costs that will be paid for Leaving Care Fund prior to 18 and after 18 </a:t>
            </a:r>
          </a:p>
          <a:p>
            <a:pPr marL="215900" indent="-215900">
              <a:spcAft>
                <a:spcPts val="600"/>
              </a:spcAft>
              <a:buClr>
                <a:srgbClr val="F4898F"/>
              </a:buClr>
              <a:buFont typeface="Symbol" panose="05050102010706020507" pitchFamily="18" charset="2"/>
              <a:buChar char="·"/>
            </a:pPr>
            <a:r>
              <a:rPr lang="en-US" sz="1100">
                <a:solidFill>
                  <a:schemeClr val="tx1">
                    <a:lumMod val="65000"/>
                    <a:lumOff val="35000"/>
                  </a:schemeClr>
                </a:solidFill>
                <a:latin typeface="Century Gothic"/>
              </a:rPr>
              <a:t>Direct young people back to the Home Stretch Provider if they come to a District for Invest In Me Requests </a:t>
            </a:r>
          </a:p>
          <a:p>
            <a:pPr marL="215900" indent="-215900">
              <a:spcAft>
                <a:spcPts val="600"/>
              </a:spcAft>
              <a:buClr>
                <a:srgbClr val="F4898F"/>
              </a:buClr>
              <a:buFont typeface="Symbol" panose="05050102010706020507" pitchFamily="18" charset="2"/>
              <a:buChar char="·"/>
            </a:pPr>
            <a:endParaRPr lang="en-US" sz="1100">
              <a:solidFill>
                <a:schemeClr val="tx1">
                  <a:lumMod val="65000"/>
                  <a:lumOff val="35000"/>
                </a:schemeClr>
              </a:solidFill>
              <a:latin typeface="Century Gothic"/>
            </a:endParaRPr>
          </a:p>
          <a:p>
            <a:pPr marL="215900" indent="-215900">
              <a:spcAft>
                <a:spcPts val="600"/>
              </a:spcAft>
              <a:buClr>
                <a:srgbClr val="F4898F"/>
              </a:buClr>
              <a:buFont typeface="Symbol" panose="05050102010706020507" pitchFamily="18" charset="2"/>
              <a:buChar char="·"/>
            </a:pPr>
            <a:endParaRPr lang="en-US" sz="1100">
              <a:solidFill>
                <a:schemeClr val="tx1">
                  <a:lumMod val="65000"/>
                  <a:lumOff val="35000"/>
                </a:schemeClr>
              </a:solidFill>
              <a:latin typeface="Century Gothic"/>
            </a:endParaRPr>
          </a:p>
        </p:txBody>
      </p:sp>
    </p:spTree>
    <p:extLst>
      <p:ext uri="{BB962C8B-B14F-4D97-AF65-F5344CB8AC3E}">
        <p14:creationId xmlns:p14="http://schemas.microsoft.com/office/powerpoint/2010/main" val="37876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Example Case Studies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2"/>
            <a:ext cx="5664498" cy="590793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21</a:t>
            </a:r>
          </a:p>
        </p:txBody>
      </p:sp>
      <p:pic>
        <p:nvPicPr>
          <p:cNvPr id="7" name="Picture 6">
            <a:extLst>
              <a:ext uri="{FF2B5EF4-FFF2-40B4-BE49-F238E27FC236}">
                <a16:creationId xmlns:a16="http://schemas.microsoft.com/office/drawing/2014/main" id="{DAF38C6B-E570-5B55-4556-58826B6984BD}"/>
              </a:ext>
            </a:extLst>
          </p:cNvPr>
          <p:cNvPicPr>
            <a:picLocks noChangeAspect="1"/>
          </p:cNvPicPr>
          <p:nvPr/>
        </p:nvPicPr>
        <p:blipFill rotWithShape="1">
          <a:blip r:embed="rId2"/>
          <a:srcRect t="64302" b="16468"/>
          <a:stretch/>
        </p:blipFill>
        <p:spPr>
          <a:xfrm rot="18921983">
            <a:off x="-278874" y="7852955"/>
            <a:ext cx="2274277" cy="1904815"/>
          </a:xfrm>
          <a:prstGeom prst="rect">
            <a:avLst/>
          </a:prstGeom>
        </p:spPr>
      </p:pic>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5285101"/>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pPr>
              <a:lnSpc>
                <a:spcPct val="107000"/>
              </a:lnSpc>
              <a:spcAft>
                <a:spcPts val="800"/>
              </a:spcAft>
            </a:pPr>
            <a:r>
              <a:rPr lang="en-US" sz="1100" b="1">
                <a:solidFill>
                  <a:schemeClr val="tx1">
                    <a:lumMod val="65000"/>
                    <a:lumOff val="35000"/>
                  </a:schemeClr>
                </a:solidFill>
                <a:effectLst/>
                <a:latin typeface="Century Gothic" panose="020B0502020202020204" pitchFamily="34" charset="0"/>
                <a:ea typeface="Century Gothic" panose="020B0502020202020204" pitchFamily="34" charset="0"/>
                <a:cs typeface="Calibri" panose="020F0502020204030204" pitchFamily="34" charset="0"/>
              </a:rPr>
              <a:t>Jay- Emergency- Invest In Me Funding </a:t>
            </a:r>
            <a:endParaRPr lang="en-AU" sz="110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has an argument with his boyfriend smashes his phone in a furious rage, but does not have any money to replace it.</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goes into a district office to ask for help. The duty officer sees he is part of Home Stretch and gets referred back to his Transition Coach.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uses his partner’s phone to connect with his Coach through Messenger.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and his Coach arrange to meet at a local café the following day, and they have a chat about what happened.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explains that he is having issues with his temper as he is feeling overwhelmed with his living situation and reporting requirements for Centrelink and Corrections.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and his Coach recognise that it is important to stay connected so he is able to report and be contacted by the different services and supports.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and his Coach go through what options are available to fix or replace the phone. The phone is smashed beyond repair and he hasn’t enough money to buy a new one.</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rPr>
              <a:t>Jay has had a phone supplied through Invest in Me Funding before. For this reason the coach offers to help with the cost of the phone up to $150.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cs typeface="Arial" panose="020B0604020202020204" pitchFamily="34" charset="0"/>
              </a:rPr>
              <a:t>Jay needs the phone urgently he is happy to get a basic model, so the Coach makes an application to the Co-ordinator on his behalf.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cs typeface="Arial" panose="020B0604020202020204" pitchFamily="34" charset="0"/>
              </a:rPr>
              <a:t>The coach calls the Co-ordinator to express the urgency of the request and speed up the application.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cs typeface="Arial" panose="020B0604020202020204" pitchFamily="34" charset="0"/>
              </a:rPr>
              <a:t>The Coordinator approves the request.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cs typeface="Arial" panose="020B0604020202020204" pitchFamily="34" charset="0"/>
              </a:rPr>
              <a:t>There isn’t a phone store near by so the Coach orders the phone through click and collect.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a:p>
            <a:r>
              <a:rPr lang="en-AU" sz="1100" kern="1200">
                <a:solidFill>
                  <a:schemeClr val="tx1">
                    <a:lumMod val="65000"/>
                    <a:lumOff val="35000"/>
                  </a:schemeClr>
                </a:solidFill>
                <a:effectLst/>
                <a:latin typeface="Century Gothic" panose="020B0502020202020204" pitchFamily="34" charset="0"/>
                <a:ea typeface="Yu Mincho" panose="02020400000000000000" pitchFamily="18" charset="-128"/>
                <a:cs typeface="Arial" panose="020B0604020202020204" pitchFamily="34" charset="0"/>
              </a:rPr>
              <a:t>Jay catches the bus to the store near his home and picks up the phone. Jay buys a cheap phone case at the store to protect his new phone. </a:t>
            </a:r>
            <a:endParaRPr lang="en-AU" sz="1100">
              <a:solidFill>
                <a:schemeClr val="tx1">
                  <a:lumMod val="65000"/>
                  <a:lumOff val="35000"/>
                </a:schemeClr>
              </a:solidFill>
              <a:effectLst/>
              <a:latin typeface="Century Gothic" panose="020B050202020202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CEBE9D4D-C3B9-94EA-ACBE-05AF2D93F2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1102" y="7042280"/>
            <a:ext cx="3140595" cy="2458329"/>
          </a:xfrm>
          <a:prstGeom prst="rect">
            <a:avLst/>
          </a:prstGeom>
        </p:spPr>
      </p:pic>
    </p:spTree>
    <p:extLst>
      <p:ext uri="{BB962C8B-B14F-4D97-AF65-F5344CB8AC3E}">
        <p14:creationId xmlns:p14="http://schemas.microsoft.com/office/powerpoint/2010/main" val="71073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Example Case Studies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3"/>
            <a:ext cx="5664498" cy="7655304"/>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22</a:t>
            </a:r>
          </a:p>
        </p:txBody>
      </p:sp>
      <p:sp>
        <p:nvSpPr>
          <p:cNvPr id="10" name="TextBox 9">
            <a:extLst>
              <a:ext uri="{FF2B5EF4-FFF2-40B4-BE49-F238E27FC236}">
                <a16:creationId xmlns:a16="http://schemas.microsoft.com/office/drawing/2014/main" id="{BF3DFF1A-4868-3104-BDE8-DE705C92B7C5}"/>
              </a:ext>
            </a:extLst>
          </p:cNvPr>
          <p:cNvSpPr txBox="1"/>
          <p:nvPr/>
        </p:nvSpPr>
        <p:spPr>
          <a:xfrm>
            <a:off x="616688" y="1104457"/>
            <a:ext cx="5139379" cy="7936147"/>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AU" sz="1100" b="1"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Aspirational- Invest in Me Funding </a:t>
            </a: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is 19 and has been thinking a lot about how he is going to get to TAFE next semester.</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He lives an hour away from the TAFE campus on public transport, which made him late a lot last semester.</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is now studying his Diploma in Community Service and is using VET Fee Help to cover the costs. </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is working part time at a fast food restaurant, but only earns about $120 per week, and receives his Youth Allowance payment of $230 per week. He hasn’t been able to save any money.</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really wants to get a car.</a:t>
            </a:r>
            <a:endParaRPr lang="en-AU" sz="1100">
              <a:effectLst/>
              <a:latin typeface="Century Gothic" panose="020B0502020202020204" pitchFamily="34" charset="0"/>
              <a:ea typeface="Times New Roman" panose="02020603050405020304" pitchFamily="18" charset="0"/>
            </a:endParaRPr>
          </a:p>
          <a:p>
            <a:r>
              <a:rPr lang="en-AU" sz="1100">
                <a:effectLst/>
                <a:latin typeface="Century Gothic" panose="020B0502020202020204" pitchFamily="34" charset="0"/>
                <a:ea typeface="Times New Roman" panose="02020603050405020304" pitchFamily="18" charset="0"/>
              </a:rPr>
              <a:t> </a:t>
            </a:r>
          </a:p>
          <a:p>
            <a:pPr>
              <a:lnSpc>
                <a:spcPct val="107000"/>
              </a:lnSpc>
              <a:spcAft>
                <a:spcPts val="800"/>
              </a:spcAf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talks to his coach about his plan to try and buy a car through an ad on gumtree and how much Home Stretch can support him with. He hasn’t bought a car before, but has his license.</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He speaks to his coach about it, the coach lets him know  Invest In Me can help with some costs but first he has to make a plan and figure how he can afford it.</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The coach helps him to figure out some details</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Create a savings plan to figure out how much he can afford.</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Understand the costs that come with owning and running a car.</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Other ways he can buy the car through loans.</a:t>
            </a:r>
            <a:endParaRPr lang="en-AU" sz="1100">
              <a:effectLst/>
              <a:latin typeface="Century Gothic" panose="020B0502020202020204" pitchFamily="34" charset="0"/>
              <a:ea typeface="Calibri" panose="020F0502020204030204" pitchFamily="34" charset="0"/>
              <a:cs typeface="Arial" panose="020B0604020202020204" pitchFamily="34"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asks his coach if Home Stretch will pay $2500 for a $3000 car. </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His coach tells him that is unrealistic and he needs to pitch in more than $500.</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goes home feeling pretty annoyed about the situation and unsupported by his Home Stretch coach.</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He looks back over some of the planning stuff he did with his coach and thinks he might be able to pay more but it will take longer to get the car.</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 </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meets his coach again and they talk about how Jay could save up more money, and they agree that when he gets to $1500 that Home Stretch might be able to help him with buying the car.</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and his coach take all the things they have worked out together, and write them into the Invest In Me application.</a:t>
            </a:r>
          </a:p>
          <a:p>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In the form Jay has to show how his plan for maintaining a car, and also why he needs the car and how it is connected to his goals.</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They attach the savings plan and some other info about the planning they did together.</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 </a:t>
            </a:r>
            <a:endParaRPr lang="en-AU" sz="1100">
              <a:effectLst/>
              <a:latin typeface="Century Gothic" panose="020B0502020202020204" pitchFamily="34" charset="0"/>
              <a:ea typeface="Yu Mincho"/>
            </a:endParaRPr>
          </a:p>
        </p:txBody>
      </p:sp>
    </p:spTree>
    <p:extLst>
      <p:ext uri="{BB962C8B-B14F-4D97-AF65-F5344CB8AC3E}">
        <p14:creationId xmlns:p14="http://schemas.microsoft.com/office/powerpoint/2010/main" val="349930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Roboto Medium"/>
                <a:cs typeface="Roboto Medium" panose="02000000000000000000" pitchFamily="2" charset="0"/>
              </a:rPr>
              <a:t>Example Case Studies </a:t>
            </a:r>
            <a:endParaRPr lang="en-AU" sz="1350" b="1">
              <a:solidFill>
                <a:schemeClr val="bg1"/>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2"/>
            <a:ext cx="5664498" cy="4682931"/>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4E37C838-243A-C0D5-0353-E9B0CA612E81}"/>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23</a:t>
            </a:r>
          </a:p>
        </p:txBody>
      </p:sp>
      <p:pic>
        <p:nvPicPr>
          <p:cNvPr id="7" name="Picture 6">
            <a:extLst>
              <a:ext uri="{FF2B5EF4-FFF2-40B4-BE49-F238E27FC236}">
                <a16:creationId xmlns:a16="http://schemas.microsoft.com/office/drawing/2014/main" id="{DAF38C6B-E570-5B55-4556-58826B6984BD}"/>
              </a:ext>
            </a:extLst>
          </p:cNvPr>
          <p:cNvPicPr>
            <a:picLocks noChangeAspect="1"/>
          </p:cNvPicPr>
          <p:nvPr/>
        </p:nvPicPr>
        <p:blipFill rotWithShape="1">
          <a:blip r:embed="rId2"/>
          <a:srcRect t="64302" b="16468"/>
          <a:stretch/>
        </p:blipFill>
        <p:spPr>
          <a:xfrm rot="2587418">
            <a:off x="-36510" y="5715527"/>
            <a:ext cx="2274277" cy="1904815"/>
          </a:xfrm>
          <a:prstGeom prst="rect">
            <a:avLst/>
          </a:prstGeom>
        </p:spPr>
      </p:pic>
      <p:sp>
        <p:nvSpPr>
          <p:cNvPr id="10" name="TextBox 9">
            <a:extLst>
              <a:ext uri="{FF2B5EF4-FFF2-40B4-BE49-F238E27FC236}">
                <a16:creationId xmlns:a16="http://schemas.microsoft.com/office/drawing/2014/main" id="{BF3DFF1A-4868-3104-BDE8-DE705C92B7C5}"/>
              </a:ext>
            </a:extLst>
          </p:cNvPr>
          <p:cNvSpPr txBox="1"/>
          <p:nvPr/>
        </p:nvSpPr>
        <p:spPr>
          <a:xfrm>
            <a:off x="839371" y="1166183"/>
            <a:ext cx="5139379" cy="4601260"/>
          </a:xfrm>
          <a:prstGeom prst="rect">
            <a:avLst/>
          </a:prstGeom>
          <a:noFill/>
        </p:spPr>
        <p:txBody>
          <a:bodyPr rot="0" spcFirstLastPara="0" vertOverflow="overflow" horzOverflow="overflow" vert="horz" wrap="square" lIns="90000" tIns="45720" rIns="91440" bIns="45720" numCol="1" spcCol="0" rtlCol="0" fromWordArt="0" anchor="t" anchorCtr="0" forceAA="0" compatLnSpc="1">
            <a:prstTxWarp prst="textNoShape">
              <a:avLst/>
            </a:prstTxWarp>
            <a:spAutoFit/>
          </a:bodyPr>
          <a:lstStyle/>
          <a:p>
            <a:r>
              <a:rPr lang="en-AU" sz="1100" b="1"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Aspirational - Invest in Me Funding</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  </a:t>
            </a:r>
          </a:p>
          <a:p>
            <a:r>
              <a:rPr lang="en-AU" sz="1100" b="1"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Continued…</a:t>
            </a: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 </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gets a call from his transition coach about a week later saying that the Home Stretch Coordinator has looked through his application and is happy to support it.</a:t>
            </a:r>
            <a:endParaRPr lang="en-AU" sz="1100">
              <a:effectLst/>
              <a:latin typeface="Century Gothic" panose="020B0502020202020204" pitchFamily="34" charset="0"/>
              <a:ea typeface="Times New Roman" panose="02020603050405020304" pitchFamily="18" charset="0"/>
            </a:endParaRPr>
          </a:p>
          <a:p>
            <a:b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br>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They agree to check in every fortnight to see how the savings plan is going, and also to start looking at cars together to keep the motivation up. </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toughs it out catching public transport to TAFE for 5 months. </a:t>
            </a:r>
            <a:endParaRPr lang="en-AU" sz="1100">
              <a:effectLst/>
              <a:latin typeface="Century Gothic" panose="020B0502020202020204" pitchFamily="34" charset="0"/>
              <a:ea typeface="Times New Roman" panose="02020603050405020304" pitchFamily="18" charset="0"/>
            </a:endParaRPr>
          </a:p>
          <a:p>
            <a:r>
              <a:rPr lang="en-AU" sz="1100">
                <a:effectLst/>
                <a:latin typeface="Century Gothic" panose="020B0502020202020204" pitchFamily="34" charset="0"/>
                <a:ea typeface="Times New Roman" panose="02020603050405020304" pitchFamily="18" charset="0"/>
              </a:rPr>
              <a:t> </a:t>
            </a: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He saves up over $1500 by working some extra shifts. It took longer than he first thought.</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After looking at cars for the past few months he has found a car, his Home Stretch coach suggest that they use Invest In Me to fund a car inspection by a mechanic.</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He fills in the Invest In Me application for this cost by himself on his mobile phone.</a:t>
            </a:r>
            <a:endParaRPr lang="en-AU" sz="1100">
              <a:effectLst/>
              <a:latin typeface="Century Gothic" panose="020B0502020202020204" pitchFamily="34" charset="0"/>
              <a:ea typeface="Times New Roman" panose="02020603050405020304" pitchFamily="18" charset="0"/>
            </a:endParaRPr>
          </a:p>
          <a:p>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Jay buys his a $3000 car that he can use to get to TAFE and back, as well as get around on weekends.</a:t>
            </a:r>
            <a:endParaRPr lang="en-AU" sz="1100">
              <a:effectLst/>
              <a:latin typeface="Century Gothic" panose="020B0502020202020204" pitchFamily="34" charset="0"/>
              <a:ea typeface="Times New Roman" panose="02020603050405020304" pitchFamily="18" charset="0"/>
            </a:endParaRPr>
          </a:p>
          <a:p>
            <a:r>
              <a:rPr lang="en-AU" sz="1100" kern="120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After driving to TAFE he realises that it is expensive covering the fuel costs, and starts doing car pooling with his friends from TAFE</a:t>
            </a:r>
            <a:endParaRPr lang="en-AU" sz="1100">
              <a:effectLst/>
              <a:latin typeface="Century Gothic" panose="020B0502020202020204" pitchFamily="34" charset="0"/>
              <a:ea typeface="Times New Roman" panose="02020603050405020304" pitchFamily="18" charset="0"/>
            </a:endParaRPr>
          </a:p>
          <a:p>
            <a:r>
              <a:rPr lang="en-AU" sz="1800" kern="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E0F61451-7C24-23CA-E3D0-744BC9E33E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8223" r="7490" b="10166"/>
          <a:stretch/>
        </p:blipFill>
        <p:spPr>
          <a:xfrm>
            <a:off x="2581646" y="6524242"/>
            <a:ext cx="3071211" cy="2663907"/>
          </a:xfrm>
          <a:prstGeom prst="rect">
            <a:avLst/>
          </a:prstGeom>
        </p:spPr>
      </p:pic>
    </p:spTree>
    <p:extLst>
      <p:ext uri="{BB962C8B-B14F-4D97-AF65-F5344CB8AC3E}">
        <p14:creationId xmlns:p14="http://schemas.microsoft.com/office/powerpoint/2010/main" val="246331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B5B8898-347A-AC10-A5F8-946253F35137}"/>
              </a:ext>
            </a:extLst>
          </p:cNvPr>
          <p:cNvPicPr>
            <a:picLocks noChangeAspect="1"/>
          </p:cNvPicPr>
          <p:nvPr/>
        </p:nvPicPr>
        <p:blipFill rotWithShape="1">
          <a:blip r:embed="rId2"/>
          <a:srcRect b="76496"/>
          <a:stretch/>
        </p:blipFill>
        <p:spPr>
          <a:xfrm>
            <a:off x="0" y="0"/>
            <a:ext cx="6858002" cy="1707397"/>
          </a:xfrm>
          <a:prstGeom prst="rect">
            <a:avLst/>
          </a:prstGeom>
        </p:spPr>
      </p:pic>
      <p:pic>
        <p:nvPicPr>
          <p:cNvPr id="5" name="Picture 4" descr="A couple of men looking at a tablet&#10;&#10;Description automatically generated with medium confidence">
            <a:extLst>
              <a:ext uri="{FF2B5EF4-FFF2-40B4-BE49-F238E27FC236}">
                <a16:creationId xmlns:a16="http://schemas.microsoft.com/office/drawing/2014/main" id="{1431D78E-37F9-9213-3437-400B168C8CC1}"/>
              </a:ext>
            </a:extLst>
          </p:cNvPr>
          <p:cNvPicPr>
            <a:picLocks noChangeAspect="1"/>
          </p:cNvPicPr>
          <p:nvPr/>
        </p:nvPicPr>
        <p:blipFill rotWithShape="1">
          <a:blip r:embed="rId3"/>
          <a:srcRect l="23884" t="2466" r="12022" b="3501"/>
          <a:stretch/>
        </p:blipFill>
        <p:spPr>
          <a:xfrm>
            <a:off x="-1" y="1511808"/>
            <a:ext cx="6858001" cy="6686795"/>
          </a:xfrm>
          <a:prstGeom prst="rect">
            <a:avLst/>
          </a:prstGeom>
        </p:spPr>
      </p:pic>
      <p:pic>
        <p:nvPicPr>
          <p:cNvPr id="9" name="Picture 8" descr="Background pattern&#10;&#10;Description automatically generated">
            <a:extLst>
              <a:ext uri="{FF2B5EF4-FFF2-40B4-BE49-F238E27FC236}">
                <a16:creationId xmlns:a16="http://schemas.microsoft.com/office/drawing/2014/main" id="{742A1940-3808-28FA-69F9-679EF1226DF2}"/>
              </a:ext>
            </a:extLst>
          </p:cNvPr>
          <p:cNvPicPr>
            <a:picLocks noChangeAspect="1"/>
          </p:cNvPicPr>
          <p:nvPr/>
        </p:nvPicPr>
        <p:blipFill rotWithShape="1">
          <a:blip r:embed="rId2"/>
          <a:srcRect b="76496"/>
          <a:stretch/>
        </p:blipFill>
        <p:spPr>
          <a:xfrm>
            <a:off x="0" y="8198603"/>
            <a:ext cx="6858002" cy="1707397"/>
          </a:xfrm>
          <a:prstGeom prst="rect">
            <a:avLst/>
          </a:prstGeom>
        </p:spPr>
      </p:pic>
      <p:pic>
        <p:nvPicPr>
          <p:cNvPr id="7" name="Picture 6">
            <a:extLst>
              <a:ext uri="{FF2B5EF4-FFF2-40B4-BE49-F238E27FC236}">
                <a16:creationId xmlns:a16="http://schemas.microsoft.com/office/drawing/2014/main" id="{928654CD-F561-5564-5FAB-E327F5C4121C}"/>
              </a:ext>
            </a:extLst>
          </p:cNvPr>
          <p:cNvPicPr>
            <a:picLocks noChangeAspect="1"/>
          </p:cNvPicPr>
          <p:nvPr/>
        </p:nvPicPr>
        <p:blipFill rotWithShape="1">
          <a:blip r:embed="rId4"/>
          <a:srcRect t="14823" b="9084"/>
          <a:stretch/>
        </p:blipFill>
        <p:spPr>
          <a:xfrm rot="6419843">
            <a:off x="2138926" y="4773348"/>
            <a:ext cx="2274277" cy="753778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E177251A-6B8E-DB93-EE7D-91DF968FB43C}"/>
              </a:ext>
            </a:extLst>
          </p:cNvPr>
          <p:cNvPicPr>
            <a:picLocks noGrp="1" noRot="1" noChangeAspect="1" noMove="1" noResize="1" noEditPoints="1" noAdjustHandles="1" noChangeArrowheads="1" noChangeShapeType="1" noCrop="1"/>
          </p:cNvPicPr>
          <p:nvPr/>
        </p:nvPicPr>
        <p:blipFill>
          <a:blip r:embed="rId5"/>
          <a:stretch>
            <a:fillRect/>
          </a:stretch>
        </p:blipFill>
        <p:spPr>
          <a:xfrm>
            <a:off x="97536" y="331614"/>
            <a:ext cx="2967532" cy="2275108"/>
          </a:xfrm>
          <a:prstGeom prst="rect">
            <a:avLst/>
          </a:prstGeom>
        </p:spPr>
      </p:pic>
    </p:spTree>
    <p:extLst>
      <p:ext uri="{BB962C8B-B14F-4D97-AF65-F5344CB8AC3E}">
        <p14:creationId xmlns:p14="http://schemas.microsoft.com/office/powerpoint/2010/main" val="194321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673100" y="613104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rgbClr val="FFFFFF"/>
                </a:solidFill>
                <a:effectLst/>
                <a:latin typeface="Century Gothic" panose="020B0502020202020204" pitchFamily="34" charset="0"/>
              </a:rPr>
              <a:t>Invest In Me Funding  </a:t>
            </a:r>
            <a:endParaRPr lang="en-AU" sz="1400">
              <a:solidFill>
                <a:srgbClr val="FFFFFF"/>
              </a:solidFill>
              <a:effectLst/>
              <a:latin typeface="Century Gothic" panose="020B0502020202020204" pitchFamily="34" charset="0"/>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673099" y="6641405"/>
            <a:ext cx="5664498" cy="2742417"/>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6" name="TextBox 5">
            <a:extLst>
              <a:ext uri="{FF2B5EF4-FFF2-40B4-BE49-F238E27FC236}">
                <a16:creationId xmlns:a16="http://schemas.microsoft.com/office/drawing/2014/main" id="{3000EB21-3B8C-CDE6-2EED-F72D838E997B}"/>
              </a:ext>
            </a:extLst>
          </p:cNvPr>
          <p:cNvSpPr txBox="1"/>
          <p:nvPr/>
        </p:nvSpPr>
        <p:spPr>
          <a:xfrm>
            <a:off x="798435" y="1203495"/>
            <a:ext cx="5221253" cy="1615827"/>
          </a:xfrm>
          <a:prstGeom prst="rect">
            <a:avLst/>
          </a:prstGeom>
          <a:noFill/>
        </p:spPr>
        <p:txBody>
          <a:bodyPr wrap="square" lIns="91440" tIns="45720" rIns="91440" bIns="45720" rtlCol="0" anchor="t">
            <a:spAutoFit/>
          </a:bodyPr>
          <a:lstStyle/>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a:p>
            <a:endParaRPr lang="en-AU" sz="1100">
              <a:solidFill>
                <a:srgbClr val="58595B"/>
              </a:solidFill>
              <a:latin typeface="Century Gothic"/>
            </a:endParaRPr>
          </a:p>
        </p:txBody>
      </p:sp>
      <p:sp>
        <p:nvSpPr>
          <p:cNvPr id="2" name="TextBox 1">
            <a:extLst>
              <a:ext uri="{FF2B5EF4-FFF2-40B4-BE49-F238E27FC236}">
                <a16:creationId xmlns:a16="http://schemas.microsoft.com/office/drawing/2014/main" id="{FB8B5D3E-5260-AA87-8C83-9BB06E420CF3}"/>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1</a:t>
            </a:r>
          </a:p>
        </p:txBody>
      </p:sp>
      <p:pic>
        <p:nvPicPr>
          <p:cNvPr id="7" name="Picture 6">
            <a:extLst>
              <a:ext uri="{FF2B5EF4-FFF2-40B4-BE49-F238E27FC236}">
                <a16:creationId xmlns:a16="http://schemas.microsoft.com/office/drawing/2014/main" id="{09F4CA78-8F9A-463F-FE85-6EF4127E2C7D}"/>
              </a:ext>
            </a:extLst>
          </p:cNvPr>
          <p:cNvPicPr>
            <a:picLocks noChangeAspect="1"/>
          </p:cNvPicPr>
          <p:nvPr/>
        </p:nvPicPr>
        <p:blipFill rotWithShape="1">
          <a:blip r:embed="rId2"/>
          <a:srcRect t="49584" b="4520"/>
          <a:stretch/>
        </p:blipFill>
        <p:spPr>
          <a:xfrm rot="3001612">
            <a:off x="5443188" y="8147337"/>
            <a:ext cx="2274277" cy="4546435"/>
          </a:xfrm>
          <a:prstGeom prst="rect">
            <a:avLst/>
          </a:prstGeom>
        </p:spPr>
      </p:pic>
      <p:sp>
        <p:nvSpPr>
          <p:cNvPr id="3" name="Round Single Corner of Rectangle 2">
            <a:extLst>
              <a:ext uri="{FF2B5EF4-FFF2-40B4-BE49-F238E27FC236}">
                <a16:creationId xmlns:a16="http://schemas.microsoft.com/office/drawing/2014/main" id="{AE947347-86BA-6D7B-1E3D-EB144A81F9F3}"/>
              </a:ext>
            </a:extLst>
          </p:cNvPr>
          <p:cNvSpPr/>
          <p:nvPr/>
        </p:nvSpPr>
        <p:spPr>
          <a:xfrm flipH="1">
            <a:off x="596751" y="556064"/>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rPr>
              <a:t>Home Stretch WA Background</a:t>
            </a:r>
            <a:endParaRPr lang="en-AU" sz="1400" b="1">
              <a:solidFill>
                <a:schemeClr val="bg1"/>
              </a:solidFill>
              <a:effectLst/>
              <a:latin typeface="Century Gothic" panose="020B0502020202020204" pitchFamily="34" charset="0"/>
            </a:endParaRPr>
          </a:p>
        </p:txBody>
      </p:sp>
      <p:sp>
        <p:nvSpPr>
          <p:cNvPr id="8" name="Round Single Corner of Rectangle 7">
            <a:extLst>
              <a:ext uri="{FF2B5EF4-FFF2-40B4-BE49-F238E27FC236}">
                <a16:creationId xmlns:a16="http://schemas.microsoft.com/office/drawing/2014/main" id="{7666F8D4-3490-7F41-1CE5-B97C01F95A7B}"/>
              </a:ext>
            </a:extLst>
          </p:cNvPr>
          <p:cNvSpPr/>
          <p:nvPr/>
        </p:nvSpPr>
        <p:spPr>
          <a:xfrm rot="10800000" flipH="1">
            <a:off x="596751" y="993322"/>
            <a:ext cx="5664498" cy="1884953"/>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10" name="TextBox 9">
            <a:extLst>
              <a:ext uri="{FF2B5EF4-FFF2-40B4-BE49-F238E27FC236}">
                <a16:creationId xmlns:a16="http://schemas.microsoft.com/office/drawing/2014/main" id="{EFE6371B-9A58-718E-621E-1E24DF7214EC}"/>
              </a:ext>
            </a:extLst>
          </p:cNvPr>
          <p:cNvSpPr txBox="1"/>
          <p:nvPr/>
        </p:nvSpPr>
        <p:spPr>
          <a:xfrm>
            <a:off x="778497" y="1185399"/>
            <a:ext cx="5221252" cy="1277273"/>
          </a:xfrm>
          <a:prstGeom prst="rect">
            <a:avLst/>
          </a:prstGeom>
          <a:noFill/>
        </p:spPr>
        <p:txBody>
          <a:bodyPr wrap="square" rtlCol="0">
            <a:spAutoFit/>
          </a:bodyPr>
          <a:lstStyle/>
          <a:p>
            <a:r>
              <a:rPr lang="en-US" sz="1100">
                <a:solidFill>
                  <a:schemeClr val="tx1">
                    <a:lumMod val="65000"/>
                    <a:lumOff val="35000"/>
                  </a:schemeClr>
                </a:solidFill>
                <a:latin typeface="Century Gothic"/>
                <a:cs typeface="Segoe UI"/>
              </a:rPr>
              <a:t>Home Stretch WA provides an enhanced support system for young people transitioning from out-of-home care, providing them with additional support and resources from the ages of 18 to 21 years. </a:t>
            </a:r>
          </a:p>
          <a:p>
            <a:endParaRPr lang="en-US" sz="1100">
              <a:solidFill>
                <a:schemeClr val="tx1">
                  <a:lumMod val="65000"/>
                  <a:lumOff val="35000"/>
                </a:schemeClr>
              </a:solidFill>
              <a:latin typeface="Century Gothic"/>
              <a:cs typeface="Segoe UI"/>
            </a:endParaRPr>
          </a:p>
          <a:p>
            <a:r>
              <a:rPr lang="en-US" sz="1100">
                <a:solidFill>
                  <a:schemeClr val="tx1">
                    <a:lumMod val="65000"/>
                    <a:lumOff val="35000"/>
                  </a:schemeClr>
                </a:solidFill>
                <a:latin typeface="Century Gothic"/>
                <a:cs typeface="Segoe UI"/>
              </a:rPr>
              <a:t>The aim is to improve care leavers’ access to housing, health, education, training and employment through the provision of practical one-on-one</a:t>
            </a:r>
            <a:br>
              <a:rPr lang="en-US" sz="1100">
                <a:solidFill>
                  <a:schemeClr val="tx1">
                    <a:lumMod val="65000"/>
                    <a:lumOff val="35000"/>
                  </a:schemeClr>
                </a:solidFill>
                <a:latin typeface="Century Gothic"/>
                <a:cs typeface="Segoe UI"/>
              </a:rPr>
            </a:br>
            <a:r>
              <a:rPr lang="en-US" sz="1100">
                <a:solidFill>
                  <a:schemeClr val="tx1">
                    <a:lumMod val="65000"/>
                    <a:lumOff val="35000"/>
                  </a:schemeClr>
                </a:solidFill>
                <a:latin typeface="Century Gothic"/>
                <a:cs typeface="Segoe UI"/>
              </a:rPr>
              <a:t>assistance from 18 years to when they turn 21 years of age. </a:t>
            </a:r>
          </a:p>
        </p:txBody>
      </p:sp>
      <p:pic>
        <p:nvPicPr>
          <p:cNvPr id="13" name="Picture 12" descr="Timeline&#10;&#10;Description automatically generated with low confidence">
            <a:extLst>
              <a:ext uri="{FF2B5EF4-FFF2-40B4-BE49-F238E27FC236}">
                <a16:creationId xmlns:a16="http://schemas.microsoft.com/office/drawing/2014/main" id="{4A770975-7937-4BA7-116B-012DA268A0AE}"/>
              </a:ext>
            </a:extLst>
          </p:cNvPr>
          <p:cNvPicPr>
            <a:picLocks noChangeAspect="1"/>
          </p:cNvPicPr>
          <p:nvPr/>
        </p:nvPicPr>
        <p:blipFill rotWithShape="1">
          <a:blip r:embed="rId3"/>
          <a:srcRect l="5432" t="3006" r="5432" b="2412"/>
          <a:stretch/>
        </p:blipFill>
        <p:spPr>
          <a:xfrm>
            <a:off x="37124" y="2734783"/>
            <a:ext cx="6800937" cy="3190705"/>
          </a:xfrm>
          <a:prstGeom prst="rect">
            <a:avLst/>
          </a:prstGeom>
        </p:spPr>
      </p:pic>
      <p:sp>
        <p:nvSpPr>
          <p:cNvPr id="9" name="TextBox 8">
            <a:extLst>
              <a:ext uri="{FF2B5EF4-FFF2-40B4-BE49-F238E27FC236}">
                <a16:creationId xmlns:a16="http://schemas.microsoft.com/office/drawing/2014/main" id="{5B77A8F4-D48A-38FD-3ABD-B63DFB2A8EAF}"/>
              </a:ext>
            </a:extLst>
          </p:cNvPr>
          <p:cNvSpPr txBox="1"/>
          <p:nvPr/>
        </p:nvSpPr>
        <p:spPr>
          <a:xfrm>
            <a:off x="673098" y="6871065"/>
            <a:ext cx="5221252" cy="1954381"/>
          </a:xfrm>
          <a:prstGeom prst="rect">
            <a:avLst/>
          </a:prstGeom>
          <a:noFill/>
        </p:spPr>
        <p:txBody>
          <a:bodyPr wrap="square" lIns="91440" tIns="45720" rIns="91440" bIns="45720" rtlCol="0" anchor="t">
            <a:spAutoFit/>
          </a:bodyPr>
          <a:lstStyle/>
          <a:p>
            <a:pPr lvl="1"/>
            <a:r>
              <a:rPr lang="en-AU" sz="1100" dirty="0">
                <a:solidFill>
                  <a:schemeClr val="tx1">
                    <a:lumMod val="65000"/>
                    <a:lumOff val="35000"/>
                  </a:schemeClr>
                </a:solidFill>
                <a:latin typeface="Century Gothic"/>
                <a:ea typeface="Lato"/>
                <a:cs typeface="Lato"/>
              </a:rPr>
              <a:t>The Invest in Me Fund gives young people the ‘right’ to a visible and secure financial safety net that ensures access to resources to support them towards their aspirations and goals, as well as relief in times of crisis. </a:t>
            </a:r>
            <a:endParaRPr lang="en-AU" sz="11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endParaRPr>
          </a:p>
          <a:p>
            <a:pPr lvl="1"/>
            <a:endParaRPr lang="en-AU" sz="1100">
              <a:solidFill>
                <a:schemeClr val="tx1">
                  <a:lumMod val="65000"/>
                  <a:lumOff val="35000"/>
                </a:schemeClr>
              </a:solidFill>
              <a:latin typeface="Century Gothic" panose="020B0502020202020204" pitchFamily="34" charset="0"/>
              <a:ea typeface="Lato" panose="020F0502020204030203" pitchFamily="34" charset="0"/>
              <a:cs typeface="Lato" panose="020F0502020204030203" pitchFamily="34" charset="0"/>
            </a:endParaRPr>
          </a:p>
          <a:p>
            <a:pPr lvl="1"/>
            <a:r>
              <a:rPr lang="en-AU" sz="1100" dirty="0">
                <a:solidFill>
                  <a:schemeClr val="tx1">
                    <a:lumMod val="65000"/>
                    <a:lumOff val="35000"/>
                  </a:schemeClr>
                </a:solidFill>
                <a:latin typeface="Century Gothic"/>
                <a:ea typeface="Lato"/>
                <a:cs typeface="Lato"/>
              </a:rPr>
              <a:t>Invest in Me funding is provided through the coaching relationship and administered by Home Stretch WA service providers. </a:t>
            </a:r>
          </a:p>
          <a:p>
            <a:pPr lvl="1"/>
            <a:endParaRPr lang="en-AU" sz="1100">
              <a:solidFill>
                <a:schemeClr val="tx1">
                  <a:lumMod val="65000"/>
                  <a:lumOff val="35000"/>
                </a:schemeClr>
              </a:solidFill>
              <a:latin typeface="Century Gothic"/>
              <a:ea typeface="Lato"/>
              <a:cs typeface="Lato"/>
            </a:endParaRPr>
          </a:p>
          <a:p>
            <a:pPr lvl="1"/>
            <a:r>
              <a:rPr lang="en-AU" sz="1100" dirty="0">
                <a:solidFill>
                  <a:schemeClr val="tx1">
                    <a:lumMod val="65000"/>
                    <a:lumOff val="35000"/>
                  </a:schemeClr>
                </a:solidFill>
                <a:latin typeface="Century Gothic"/>
                <a:ea typeface="Lato"/>
                <a:cs typeface="Lato"/>
              </a:rPr>
              <a:t>This funding provides support with timely access to goods and services, whilst encouraging them to become self-reliant.</a:t>
            </a:r>
          </a:p>
          <a:p>
            <a:pPr lvl="1"/>
            <a:endParaRPr lang="en-US" sz="1100" i="1" kern="0">
              <a:latin typeface="Century Gothic"/>
              <a:ea typeface="Lato"/>
              <a:cs typeface="Lato"/>
              <a:sym typeface="Lato Light"/>
            </a:endParaRPr>
          </a:p>
        </p:txBody>
      </p:sp>
    </p:spTree>
    <p:extLst>
      <p:ext uri="{BB962C8B-B14F-4D97-AF65-F5344CB8AC3E}">
        <p14:creationId xmlns:p14="http://schemas.microsoft.com/office/powerpoint/2010/main" val="337596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rgbClr val="FFFFFF"/>
                </a:solidFill>
                <a:latin typeface="Century Gothic"/>
              </a:rPr>
              <a:t>What is Invest In Me? </a:t>
            </a:r>
            <a:endParaRPr lang="en-AU" sz="1400">
              <a:solidFill>
                <a:srgbClr val="FFFFFF"/>
              </a:solidFill>
              <a:effectLst/>
              <a:latin typeface="Century Gothic"/>
            </a:endParaRPr>
          </a:p>
        </p:txBody>
      </p:sp>
      <p:sp>
        <p:nvSpPr>
          <p:cNvPr id="5" name="Round Single Corner of Rectangle 4">
            <a:extLst>
              <a:ext uri="{FF2B5EF4-FFF2-40B4-BE49-F238E27FC236}">
                <a16:creationId xmlns:a16="http://schemas.microsoft.com/office/drawing/2014/main" id="{A3D0D14F-4BEC-88B3-2326-6B0CB84D3C70}"/>
              </a:ext>
            </a:extLst>
          </p:cNvPr>
          <p:cNvSpPr/>
          <p:nvPr/>
        </p:nvSpPr>
        <p:spPr>
          <a:xfrm rot="10800000" flipH="1">
            <a:off x="576814" y="1084511"/>
            <a:ext cx="5664498" cy="3048572"/>
          </a:xfrm>
          <a:prstGeom prst="round1Rect">
            <a:avLst>
              <a:gd name="adj" fmla="val 19171"/>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6" name="TextBox 5">
            <a:extLst>
              <a:ext uri="{FF2B5EF4-FFF2-40B4-BE49-F238E27FC236}">
                <a16:creationId xmlns:a16="http://schemas.microsoft.com/office/drawing/2014/main" id="{3000EB21-3B8C-CDE6-2EED-F72D838E997B}"/>
              </a:ext>
            </a:extLst>
          </p:cNvPr>
          <p:cNvSpPr txBox="1"/>
          <p:nvPr/>
        </p:nvSpPr>
        <p:spPr>
          <a:xfrm>
            <a:off x="616688" y="1185279"/>
            <a:ext cx="5221253" cy="2800767"/>
          </a:xfrm>
          <a:prstGeom prst="rect">
            <a:avLst/>
          </a:prstGeom>
          <a:noFill/>
        </p:spPr>
        <p:txBody>
          <a:bodyPr wrap="square" lIns="91440" tIns="45720" rIns="91440" bIns="45720" rtlCol="0" anchor="t">
            <a:spAutoFit/>
          </a:bodyPr>
          <a:lstStyle/>
          <a:p>
            <a:r>
              <a:rPr lang="en-AU" sz="1100">
                <a:solidFill>
                  <a:schemeClr val="tx1">
                    <a:lumMod val="65000"/>
                    <a:lumOff val="35000"/>
                  </a:schemeClr>
                </a:solidFill>
                <a:latin typeface="Century Gothic"/>
                <a:ea typeface="+mn-lt"/>
                <a:cs typeface="+mn-lt"/>
              </a:rPr>
              <a:t>Home Stretch is focussed on preparing young people to transition into interdependence.  Supporting young people to develop their capacity to pay for things like rent, car insurance, education costs, etc, is done incrementally to ensure these things don’t come as a shock to the young person when they transition to adulthood.</a:t>
            </a:r>
            <a:endParaRPr lang="en-US" sz="1100">
              <a:solidFill>
                <a:schemeClr val="tx1">
                  <a:lumMod val="65000"/>
                  <a:lumOff val="35000"/>
                </a:schemeClr>
              </a:solidFill>
              <a:latin typeface="Century Gothic"/>
              <a:ea typeface="+mn-lt"/>
              <a:cs typeface="+mn-lt"/>
            </a:endParaRPr>
          </a:p>
          <a:p>
            <a:endParaRPr lang="en-AU" sz="1100">
              <a:solidFill>
                <a:schemeClr val="tx1">
                  <a:lumMod val="65000"/>
                  <a:lumOff val="35000"/>
                </a:schemeClr>
              </a:solidFill>
              <a:latin typeface="Century Gothic"/>
              <a:ea typeface="+mn-lt"/>
              <a:cs typeface="+mn-lt"/>
            </a:endParaRPr>
          </a:p>
          <a:p>
            <a:r>
              <a:rPr lang="en-AU" sz="1100">
                <a:solidFill>
                  <a:schemeClr val="tx1">
                    <a:lumMod val="65000"/>
                    <a:lumOff val="35000"/>
                  </a:schemeClr>
                </a:solidFill>
                <a:latin typeface="Century Gothic"/>
                <a:ea typeface="+mn-lt"/>
                <a:cs typeface="+mn-lt"/>
              </a:rPr>
              <a:t>We also want to ensure that they have equal opportunities to invest in themselves and their future goals. Invest In Me provides young people with the skills and knowledge to manage their finances, or how or where to access financial support within the community.</a:t>
            </a:r>
            <a:endParaRPr lang="en-US" sz="1100">
              <a:solidFill>
                <a:schemeClr val="tx1">
                  <a:lumMod val="65000"/>
                  <a:lumOff val="35000"/>
                </a:schemeClr>
              </a:solidFill>
              <a:latin typeface="Century Gothic"/>
              <a:ea typeface="+mn-lt"/>
              <a:cs typeface="+mn-lt"/>
            </a:endParaRPr>
          </a:p>
          <a:p>
            <a:endParaRPr lang="en-AU" sz="1100">
              <a:solidFill>
                <a:schemeClr val="tx1">
                  <a:lumMod val="65000"/>
                  <a:lumOff val="35000"/>
                </a:schemeClr>
              </a:solidFill>
              <a:latin typeface="Century Gothic"/>
              <a:ea typeface="+mn-lt"/>
              <a:cs typeface="+mn-lt"/>
            </a:endParaRPr>
          </a:p>
          <a:p>
            <a:r>
              <a:rPr lang="en-AU" sz="1100">
                <a:solidFill>
                  <a:schemeClr val="tx1">
                    <a:lumMod val="65000"/>
                    <a:lumOff val="35000"/>
                  </a:schemeClr>
                </a:solidFill>
                <a:latin typeface="Century Gothic"/>
                <a:ea typeface="+mn-lt"/>
                <a:cs typeface="+mn-lt"/>
              </a:rPr>
              <a:t>The ‘Invest In Me’ process is intended as both a learning opportunity for the young person, but also aids the Transition Coach to have an objective and consistent approach to funding. Invest In Me is more structured rather than discretionary approach to funding and is further intended to support equity for all young people accessing funding through Home Stretch. </a:t>
            </a:r>
            <a:endParaRPr lang="en-AU" sz="1100">
              <a:solidFill>
                <a:schemeClr val="tx1">
                  <a:lumMod val="65000"/>
                  <a:lumOff val="35000"/>
                </a:schemeClr>
              </a:solidFill>
              <a:latin typeface="Century Gothic"/>
              <a:ea typeface="Lato"/>
              <a:cs typeface="Lato"/>
            </a:endParaRPr>
          </a:p>
        </p:txBody>
      </p:sp>
      <p:sp>
        <p:nvSpPr>
          <p:cNvPr id="3" name="TextBox 2">
            <a:extLst>
              <a:ext uri="{FF2B5EF4-FFF2-40B4-BE49-F238E27FC236}">
                <a16:creationId xmlns:a16="http://schemas.microsoft.com/office/drawing/2014/main" id="{9D1C4D92-027D-CC23-D2F0-169205CBE019}"/>
              </a:ext>
            </a:extLst>
          </p:cNvPr>
          <p:cNvSpPr txBox="1"/>
          <p:nvPr/>
        </p:nvSpPr>
        <p:spPr>
          <a:xfrm>
            <a:off x="3100717" y="9569234"/>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2</a:t>
            </a:r>
          </a:p>
        </p:txBody>
      </p:sp>
      <p:pic>
        <p:nvPicPr>
          <p:cNvPr id="9" name="Picture 8">
            <a:extLst>
              <a:ext uri="{FF2B5EF4-FFF2-40B4-BE49-F238E27FC236}">
                <a16:creationId xmlns:a16="http://schemas.microsoft.com/office/drawing/2014/main" id="{6532BC04-E899-87F7-945B-0443C77CF3CA}"/>
              </a:ext>
            </a:extLst>
          </p:cNvPr>
          <p:cNvPicPr>
            <a:picLocks noChangeAspect="1"/>
          </p:cNvPicPr>
          <p:nvPr/>
        </p:nvPicPr>
        <p:blipFill rotWithShape="1">
          <a:blip r:embed="rId2"/>
          <a:srcRect b="85327"/>
          <a:stretch/>
        </p:blipFill>
        <p:spPr>
          <a:xfrm rot="2364128">
            <a:off x="4689772" y="8601466"/>
            <a:ext cx="2274277" cy="1453547"/>
          </a:xfrm>
          <a:prstGeom prst="rect">
            <a:avLst/>
          </a:prstGeom>
        </p:spPr>
      </p:pic>
      <p:sp>
        <p:nvSpPr>
          <p:cNvPr id="2" name="Round Single Corner of Rectangle 4">
            <a:extLst>
              <a:ext uri="{FF2B5EF4-FFF2-40B4-BE49-F238E27FC236}">
                <a16:creationId xmlns:a16="http://schemas.microsoft.com/office/drawing/2014/main" id="{D218BFBA-8CFB-CF33-1793-2FA107535D5C}"/>
              </a:ext>
            </a:extLst>
          </p:cNvPr>
          <p:cNvSpPr/>
          <p:nvPr/>
        </p:nvSpPr>
        <p:spPr>
          <a:xfrm rot="10800000" flipH="1">
            <a:off x="596751" y="5486399"/>
            <a:ext cx="5664498" cy="2631489"/>
          </a:xfrm>
          <a:prstGeom prst="round1Rect">
            <a:avLst>
              <a:gd name="adj" fmla="val 19171"/>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7" name="Round Single Corner of Rectangle 3">
            <a:extLst>
              <a:ext uri="{FF2B5EF4-FFF2-40B4-BE49-F238E27FC236}">
                <a16:creationId xmlns:a16="http://schemas.microsoft.com/office/drawing/2014/main" id="{BC48E4E2-C8BB-F8D8-0A15-82E194E005FE}"/>
              </a:ext>
            </a:extLst>
          </p:cNvPr>
          <p:cNvSpPr/>
          <p:nvPr/>
        </p:nvSpPr>
        <p:spPr>
          <a:xfrm flipH="1">
            <a:off x="596751" y="4852751"/>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rgbClr val="FFFFFF"/>
                </a:solidFill>
                <a:latin typeface="Century Gothic"/>
              </a:rPr>
              <a:t> What is the intended outcome of Invest in Me? </a:t>
            </a:r>
            <a:endParaRPr lang="en-AU" sz="1400">
              <a:solidFill>
                <a:srgbClr val="FFFFFF"/>
              </a:solidFill>
              <a:effectLst/>
              <a:latin typeface="Century Gothic"/>
            </a:endParaRPr>
          </a:p>
        </p:txBody>
      </p:sp>
      <p:sp>
        <p:nvSpPr>
          <p:cNvPr id="8" name="TextBox 7">
            <a:extLst>
              <a:ext uri="{FF2B5EF4-FFF2-40B4-BE49-F238E27FC236}">
                <a16:creationId xmlns:a16="http://schemas.microsoft.com/office/drawing/2014/main" id="{E7DA40DC-4313-985D-D041-4D7EEF85D810}"/>
              </a:ext>
            </a:extLst>
          </p:cNvPr>
          <p:cNvSpPr txBox="1"/>
          <p:nvPr/>
        </p:nvSpPr>
        <p:spPr>
          <a:xfrm>
            <a:off x="593610" y="5363113"/>
            <a:ext cx="5622775" cy="2631490"/>
          </a:xfrm>
          <a:prstGeom prst="rect">
            <a:avLst/>
          </a:prstGeom>
          <a:noFill/>
        </p:spPr>
        <p:txBody>
          <a:bodyPr wrap="square" lIns="91440" tIns="45720" rIns="91440" bIns="45720" anchor="t">
            <a:spAutoFit/>
          </a:bodyPr>
          <a:lstStyle/>
          <a:p>
            <a:endParaRPr lang="en-US" sz="1100">
              <a:solidFill>
                <a:schemeClr val="tx1">
                  <a:lumMod val="65000"/>
                  <a:lumOff val="35000"/>
                </a:schemeClr>
              </a:solidFill>
              <a:latin typeface="Century Gothic" panose="020B0502020202020204" pitchFamily="34" charset="0"/>
              <a:cs typeface="Segoe UI"/>
            </a:endParaRPr>
          </a:p>
          <a:p>
            <a:r>
              <a:rPr lang="en-AU" sz="1100">
                <a:solidFill>
                  <a:schemeClr val="tx1">
                    <a:lumMod val="65000"/>
                    <a:lumOff val="35000"/>
                  </a:schemeClr>
                </a:solidFill>
                <a:latin typeface="Century Gothic"/>
                <a:ea typeface="+mn-lt"/>
                <a:cs typeface="+mn-lt"/>
              </a:rPr>
              <a:t>Each young person will be in a different situation and will possess different levels of capacity when it comes to their funding needs, or at differing stages of ability to contribute in non-financial ways. </a:t>
            </a:r>
            <a:endParaRPr lang="en-AU" sz="1100">
              <a:solidFill>
                <a:schemeClr val="tx1">
                  <a:lumMod val="65000"/>
                  <a:lumOff val="35000"/>
                </a:schemeClr>
              </a:solidFill>
              <a:latin typeface="Century Gothic" panose="020B0502020202020204" pitchFamily="34" charset="0"/>
              <a:ea typeface="+mn-lt"/>
              <a:cs typeface="+mn-lt"/>
            </a:endParaRPr>
          </a:p>
          <a:p>
            <a:endParaRPr lang="en-AU" sz="1100">
              <a:solidFill>
                <a:schemeClr val="tx1">
                  <a:lumMod val="65000"/>
                  <a:lumOff val="35000"/>
                </a:schemeClr>
              </a:solidFill>
              <a:latin typeface="Century Gothic" panose="020B0502020202020204" pitchFamily="34" charset="0"/>
              <a:ea typeface="+mn-lt"/>
              <a:cs typeface="+mn-lt"/>
            </a:endParaRPr>
          </a:p>
          <a:p>
            <a:r>
              <a:rPr lang="en-AU" sz="1100">
                <a:solidFill>
                  <a:schemeClr val="tx1">
                    <a:lumMod val="65000"/>
                    <a:lumOff val="35000"/>
                  </a:schemeClr>
                </a:solidFill>
                <a:latin typeface="Century Gothic"/>
                <a:ea typeface="+mn-lt"/>
                <a:cs typeface="+mn-lt"/>
              </a:rPr>
              <a:t>While it may feel simpler to fund items, particularly low-cost items, it is intended that each funding request be used as an opportunity for learning and capacity building. </a:t>
            </a:r>
            <a:endParaRPr lang="en-AU" sz="1100">
              <a:solidFill>
                <a:schemeClr val="tx1">
                  <a:lumMod val="65000"/>
                  <a:lumOff val="35000"/>
                </a:schemeClr>
              </a:solidFill>
              <a:latin typeface="Century Gothic" panose="020B0502020202020204" pitchFamily="34" charset="0"/>
              <a:ea typeface="+mn-lt"/>
              <a:cs typeface="+mn-lt"/>
            </a:endParaRPr>
          </a:p>
          <a:p>
            <a:endParaRPr lang="en-AU" sz="1100">
              <a:solidFill>
                <a:schemeClr val="tx1">
                  <a:lumMod val="65000"/>
                  <a:lumOff val="35000"/>
                </a:schemeClr>
              </a:solidFill>
              <a:latin typeface="Century Gothic" panose="020B0502020202020204" pitchFamily="34" charset="0"/>
              <a:ea typeface="+mn-lt"/>
              <a:cs typeface="+mn-lt"/>
            </a:endParaRPr>
          </a:p>
          <a:p>
            <a:r>
              <a:rPr lang="en-AU" sz="1100">
                <a:solidFill>
                  <a:schemeClr val="tx1">
                    <a:lumMod val="65000"/>
                    <a:lumOff val="35000"/>
                  </a:schemeClr>
                </a:solidFill>
                <a:latin typeface="Century Gothic"/>
                <a:ea typeface="+mn-lt"/>
                <a:cs typeface="+mn-lt"/>
              </a:rPr>
              <a:t>It is intended that young people develop a level of financial literacy, which includes research/ information gathering, budgeting, consideration of priority, available resources, access to available services that may negate the need to use their Home Stretch funding in the future as they become more reliant on funding and resources  within the community. </a:t>
            </a:r>
          </a:p>
          <a:p>
            <a:endParaRPr lang="en-AU" sz="1100">
              <a:solidFill>
                <a:srgbClr val="000000"/>
              </a:solidFill>
              <a:latin typeface="Century Gothic" panose="020B0502020202020204" pitchFamily="34" charset="0"/>
              <a:ea typeface="+mn-lt"/>
              <a:cs typeface="Calibri"/>
            </a:endParaRPr>
          </a:p>
        </p:txBody>
      </p:sp>
    </p:spTree>
    <p:extLst>
      <p:ext uri="{BB962C8B-B14F-4D97-AF65-F5344CB8AC3E}">
        <p14:creationId xmlns:p14="http://schemas.microsoft.com/office/powerpoint/2010/main" val="388744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rgbClr val="FFFFFF"/>
                </a:solidFill>
                <a:latin typeface="Century Gothic"/>
              </a:rPr>
              <a:t> Invest In Me Funding Guiding Principles  </a:t>
            </a:r>
            <a:endParaRPr lang="en-AU" sz="1400">
              <a:solidFill>
                <a:srgbClr val="FFFFFF"/>
              </a:solidFill>
              <a:effectLst/>
              <a:latin typeface="Century Gothic"/>
            </a:endParaRPr>
          </a:p>
        </p:txBody>
      </p:sp>
      <p:sp>
        <p:nvSpPr>
          <p:cNvPr id="6" name="TextBox 5">
            <a:extLst>
              <a:ext uri="{FF2B5EF4-FFF2-40B4-BE49-F238E27FC236}">
                <a16:creationId xmlns:a16="http://schemas.microsoft.com/office/drawing/2014/main" id="{3000EB21-3B8C-CDE6-2EED-F72D838E997B}"/>
              </a:ext>
            </a:extLst>
          </p:cNvPr>
          <p:cNvSpPr txBox="1"/>
          <p:nvPr/>
        </p:nvSpPr>
        <p:spPr>
          <a:xfrm>
            <a:off x="756253" y="1246239"/>
            <a:ext cx="5221253" cy="938719"/>
          </a:xfrm>
          <a:prstGeom prst="rect">
            <a:avLst/>
          </a:prstGeom>
          <a:noFill/>
        </p:spPr>
        <p:txBody>
          <a:bodyPr wrap="square" lIns="91440" tIns="45720" rIns="91440" bIns="45720" rtlCol="0" anchor="t">
            <a:spAutoFit/>
          </a:bodyPr>
          <a:lstStyle/>
          <a:p>
            <a:endParaRPr lang="en-US" sz="1100" b="1">
              <a:solidFill>
                <a:srgbClr val="8065AC"/>
              </a:solidFill>
              <a:latin typeface="Century Gothic"/>
              <a:cs typeface="Segoe UI"/>
            </a:endParaRPr>
          </a:p>
          <a:p>
            <a:endParaRPr lang="en-US" sz="1100" b="1">
              <a:solidFill>
                <a:srgbClr val="8065AC"/>
              </a:solidFill>
              <a:latin typeface="Century Gothic"/>
              <a:cs typeface="Segoe UI"/>
            </a:endParaRPr>
          </a:p>
          <a:p>
            <a:endParaRPr lang="en-US" sz="1100" b="1">
              <a:solidFill>
                <a:srgbClr val="8065AC"/>
              </a:solidFill>
              <a:latin typeface="Century Gothic"/>
              <a:cs typeface="Segoe UI"/>
            </a:endParaRPr>
          </a:p>
          <a:p>
            <a:endParaRPr lang="en-US" sz="1100" b="1">
              <a:solidFill>
                <a:srgbClr val="8065AC"/>
              </a:solidFill>
              <a:latin typeface="Century Gothic"/>
              <a:cs typeface="Segoe UI"/>
            </a:endParaRPr>
          </a:p>
          <a:p>
            <a:r>
              <a:rPr lang="en-US" sz="1100">
                <a:solidFill>
                  <a:schemeClr val="tx1">
                    <a:lumMod val="65000"/>
                    <a:lumOff val="35000"/>
                  </a:schemeClr>
                </a:solidFill>
                <a:latin typeface="Century Gothic"/>
                <a:cs typeface="Segoe UI"/>
              </a:rPr>
              <a:t>.</a:t>
            </a:r>
          </a:p>
        </p:txBody>
      </p:sp>
      <p:sp>
        <p:nvSpPr>
          <p:cNvPr id="3" name="TextBox 2">
            <a:extLst>
              <a:ext uri="{FF2B5EF4-FFF2-40B4-BE49-F238E27FC236}">
                <a16:creationId xmlns:a16="http://schemas.microsoft.com/office/drawing/2014/main" id="{9D1C4D92-027D-CC23-D2F0-169205CBE019}"/>
              </a:ext>
            </a:extLst>
          </p:cNvPr>
          <p:cNvSpPr txBox="1"/>
          <p:nvPr/>
        </p:nvSpPr>
        <p:spPr>
          <a:xfrm>
            <a:off x="3100717" y="9569234"/>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3</a:t>
            </a:r>
          </a:p>
        </p:txBody>
      </p:sp>
      <p:pic>
        <p:nvPicPr>
          <p:cNvPr id="9" name="Picture 8">
            <a:extLst>
              <a:ext uri="{FF2B5EF4-FFF2-40B4-BE49-F238E27FC236}">
                <a16:creationId xmlns:a16="http://schemas.microsoft.com/office/drawing/2014/main" id="{6532BC04-E899-87F7-945B-0443C77CF3CA}"/>
              </a:ext>
            </a:extLst>
          </p:cNvPr>
          <p:cNvPicPr>
            <a:picLocks noChangeAspect="1"/>
          </p:cNvPicPr>
          <p:nvPr/>
        </p:nvPicPr>
        <p:blipFill rotWithShape="1">
          <a:blip r:embed="rId2"/>
          <a:srcRect b="85327"/>
          <a:stretch/>
        </p:blipFill>
        <p:spPr>
          <a:xfrm rot="2364128">
            <a:off x="4689772" y="8601466"/>
            <a:ext cx="2274277" cy="1453547"/>
          </a:xfrm>
          <a:prstGeom prst="rect">
            <a:avLst/>
          </a:prstGeom>
        </p:spPr>
      </p:pic>
      <p:sp>
        <p:nvSpPr>
          <p:cNvPr id="19" name="Round Single Corner of Rectangle 18">
            <a:extLst>
              <a:ext uri="{FF2B5EF4-FFF2-40B4-BE49-F238E27FC236}">
                <a16:creationId xmlns:a16="http://schemas.microsoft.com/office/drawing/2014/main" id="{791A7335-DEDA-8522-7429-FE0E55EF49E1}"/>
              </a:ext>
            </a:extLst>
          </p:cNvPr>
          <p:cNvSpPr/>
          <p:nvPr/>
        </p:nvSpPr>
        <p:spPr>
          <a:xfrm flipH="1">
            <a:off x="483045" y="4822759"/>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latin typeface="Century Gothic"/>
                <a:cs typeface="Segoe UI"/>
              </a:rPr>
              <a:t>Transition Coach Practice Principles ​</a:t>
            </a:r>
          </a:p>
        </p:txBody>
      </p:sp>
      <p:sp>
        <p:nvSpPr>
          <p:cNvPr id="22" name="Rectangle 21">
            <a:extLst>
              <a:ext uri="{FF2B5EF4-FFF2-40B4-BE49-F238E27FC236}">
                <a16:creationId xmlns:a16="http://schemas.microsoft.com/office/drawing/2014/main" id="{02BA80EA-BF84-EB80-77DA-AFE52AE5EB81}"/>
              </a:ext>
            </a:extLst>
          </p:cNvPr>
          <p:cNvSpPr>
            <a:spLocks noChangeArrowheads="1"/>
          </p:cNvSpPr>
          <p:nvPr/>
        </p:nvSpPr>
        <p:spPr bwMode="auto">
          <a:xfrm>
            <a:off x="483045" y="6527805"/>
            <a:ext cx="2781068" cy="988983"/>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GB" sz="1100" b="1">
                <a:solidFill>
                  <a:schemeClr val="tx1">
                    <a:lumMod val="65000"/>
                    <a:lumOff val="35000"/>
                  </a:schemeClr>
                </a:solidFill>
                <a:latin typeface="Century Gothic"/>
                <a:cs typeface="Arial"/>
              </a:rPr>
              <a:t>A reliable source of support is your right – </a:t>
            </a:r>
            <a:r>
              <a:rPr lang="en-GB" sz="1100">
                <a:solidFill>
                  <a:schemeClr val="tx1">
                    <a:lumMod val="65000"/>
                    <a:lumOff val="35000"/>
                  </a:schemeClr>
                </a:solidFill>
                <a:latin typeface="Century Gothic"/>
                <a:cs typeface="Arial"/>
              </a:rPr>
              <a:t>It's your choice to come and go.</a:t>
            </a:r>
            <a:endParaRPr lang="en-GB" sz="1100">
              <a:solidFill>
                <a:schemeClr val="tx1">
                  <a:lumMod val="65000"/>
                  <a:lumOff val="35000"/>
                </a:schemeClr>
              </a:solidFill>
              <a:latin typeface="Century Gothic" panose="020B0502020202020204" pitchFamily="34" charset="0"/>
              <a:cs typeface="Arial"/>
            </a:endParaRPr>
          </a:p>
          <a:p>
            <a:endParaRPr lang="en-AU" sz="1100">
              <a:solidFill>
                <a:schemeClr val="tx1">
                  <a:lumMod val="65000"/>
                  <a:lumOff val="35000"/>
                </a:schemeClr>
              </a:solidFill>
              <a:latin typeface="Century Gothic"/>
            </a:endParaRPr>
          </a:p>
        </p:txBody>
      </p:sp>
      <p:sp>
        <p:nvSpPr>
          <p:cNvPr id="23" name="Rectangle 22">
            <a:extLst>
              <a:ext uri="{FF2B5EF4-FFF2-40B4-BE49-F238E27FC236}">
                <a16:creationId xmlns:a16="http://schemas.microsoft.com/office/drawing/2014/main" id="{59B5B06E-DF1B-8A86-1F52-EF90D8D39C03}"/>
              </a:ext>
            </a:extLst>
          </p:cNvPr>
          <p:cNvSpPr>
            <a:spLocks noChangeArrowheads="1"/>
          </p:cNvSpPr>
          <p:nvPr/>
        </p:nvSpPr>
        <p:spPr bwMode="auto">
          <a:xfrm>
            <a:off x="3385089" y="5420210"/>
            <a:ext cx="2763417" cy="966367"/>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GB" sz="1100" b="1">
                <a:solidFill>
                  <a:schemeClr val="tx1">
                    <a:lumMod val="65000"/>
                    <a:lumOff val="35000"/>
                  </a:schemeClr>
                </a:solidFill>
                <a:latin typeface="Century Gothic"/>
                <a:cs typeface="Arial"/>
              </a:rPr>
              <a:t>You are the expert in your own life, you deserve the freedom and respect to make your own choices- </a:t>
            </a:r>
            <a:r>
              <a:rPr lang="en-GB" sz="1100">
                <a:solidFill>
                  <a:schemeClr val="tx1">
                    <a:lumMod val="65000"/>
                    <a:lumOff val="35000"/>
                  </a:schemeClr>
                </a:solidFill>
                <a:latin typeface="Century Gothic"/>
                <a:cs typeface="Arial"/>
              </a:rPr>
              <a:t>our support is unconditional. </a:t>
            </a:r>
            <a:r>
              <a:rPr lang="en-US" sz="1100">
                <a:solidFill>
                  <a:schemeClr val="tx1">
                    <a:lumMod val="65000"/>
                    <a:lumOff val="35000"/>
                  </a:schemeClr>
                </a:solidFill>
                <a:latin typeface="Century Gothic"/>
                <a:cs typeface="Arial"/>
              </a:rPr>
              <a:t>​</a:t>
            </a:r>
          </a:p>
        </p:txBody>
      </p:sp>
      <p:sp>
        <p:nvSpPr>
          <p:cNvPr id="24" name="Rectangle 23">
            <a:extLst>
              <a:ext uri="{FF2B5EF4-FFF2-40B4-BE49-F238E27FC236}">
                <a16:creationId xmlns:a16="http://schemas.microsoft.com/office/drawing/2014/main" id="{CA35D4A4-F16B-5945-7E05-059139052AD6}"/>
              </a:ext>
            </a:extLst>
          </p:cNvPr>
          <p:cNvSpPr>
            <a:spLocks noChangeArrowheads="1"/>
          </p:cNvSpPr>
          <p:nvPr/>
        </p:nvSpPr>
        <p:spPr bwMode="auto">
          <a:xfrm>
            <a:off x="483045" y="5399580"/>
            <a:ext cx="2781068" cy="988984"/>
          </a:xfrm>
          <a:prstGeom prst="rect">
            <a:avLst/>
          </a:prstGeom>
          <a:solidFill>
            <a:srgbClr val="639963">
              <a:alpha val="10001"/>
            </a:srgbClr>
          </a:solidFill>
          <a:ln>
            <a:noFill/>
          </a:ln>
        </p:spPr>
        <p:txBody>
          <a:bodyPr rot="0" vert="horz" wrap="square" lIns="72000" tIns="45720" rIns="0" bIns="45720" anchor="t" anchorCtr="0" upright="1">
            <a:noAutofit/>
          </a:bodyPr>
          <a:lstStyle/>
          <a:p>
            <a:pPr>
              <a:spcAft>
                <a:spcPts val="1400"/>
              </a:spcAft>
            </a:pPr>
            <a:r>
              <a:rPr lang="en-GB" sz="1100" b="1">
                <a:solidFill>
                  <a:schemeClr val="tx1">
                    <a:lumMod val="65000"/>
                    <a:lumOff val="35000"/>
                  </a:schemeClr>
                </a:solidFill>
                <a:latin typeface="Century Gothic"/>
                <a:cs typeface="Arial"/>
              </a:rPr>
              <a:t>Chipping In” is about young people taking charge- </a:t>
            </a:r>
            <a:r>
              <a:rPr lang="en-GB" sz="1100">
                <a:solidFill>
                  <a:schemeClr val="tx1">
                    <a:lumMod val="65000"/>
                    <a:lumOff val="35000"/>
                  </a:schemeClr>
                </a:solidFill>
                <a:latin typeface="Century Gothic"/>
                <a:cs typeface="Arial"/>
              </a:rPr>
              <a:t>This means that young people are asked to invest in themselves- building their skills, knowledge and capacity. </a:t>
            </a:r>
          </a:p>
          <a:p>
            <a:pPr>
              <a:spcAft>
                <a:spcPts val="1400"/>
              </a:spcAft>
            </a:pPr>
            <a:endParaRPr lang="en-GB" sz="1100">
              <a:solidFill>
                <a:schemeClr val="tx1">
                  <a:lumMod val="65000"/>
                  <a:lumOff val="35000"/>
                </a:schemeClr>
              </a:solidFill>
              <a:latin typeface="Century Gothic"/>
              <a:cs typeface="Arial"/>
            </a:endParaRPr>
          </a:p>
        </p:txBody>
      </p:sp>
      <p:sp>
        <p:nvSpPr>
          <p:cNvPr id="26" name="Rectangle 25">
            <a:extLst>
              <a:ext uri="{FF2B5EF4-FFF2-40B4-BE49-F238E27FC236}">
                <a16:creationId xmlns:a16="http://schemas.microsoft.com/office/drawing/2014/main" id="{2157298D-3726-8530-8A7F-C9D590EA899A}"/>
              </a:ext>
            </a:extLst>
          </p:cNvPr>
          <p:cNvSpPr>
            <a:spLocks noChangeArrowheads="1"/>
          </p:cNvSpPr>
          <p:nvPr/>
        </p:nvSpPr>
        <p:spPr bwMode="auto">
          <a:xfrm>
            <a:off x="3409059" y="6471444"/>
            <a:ext cx="2763417" cy="1027413"/>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You can make an informed choice about the support you receive from Home Stretch – </a:t>
            </a:r>
            <a:r>
              <a:rPr lang="en-AU" sz="1100">
                <a:solidFill>
                  <a:schemeClr val="tx1">
                    <a:lumMod val="65000"/>
                    <a:lumOff val="35000"/>
                  </a:schemeClr>
                </a:solidFill>
                <a:latin typeface="Century Gothic"/>
                <a:cs typeface="Arial"/>
              </a:rPr>
              <a:t>there are no 'shocks' for you or the important people in your life </a:t>
            </a:r>
            <a:endParaRPr lang="en-US" sz="1100">
              <a:solidFill>
                <a:schemeClr val="tx1">
                  <a:lumMod val="65000"/>
                  <a:lumOff val="35000"/>
                </a:schemeClr>
              </a:solidFill>
              <a:latin typeface="Century Gothic"/>
              <a:cs typeface="Arial"/>
            </a:endParaRPr>
          </a:p>
          <a:p>
            <a:pPr>
              <a:spcAft>
                <a:spcPts val="1400"/>
              </a:spcAft>
            </a:pPr>
            <a:r>
              <a:rPr lang="en-GB" sz="1100">
                <a:solidFill>
                  <a:schemeClr val="tx1">
                    <a:lumMod val="65000"/>
                    <a:lumOff val="35000"/>
                  </a:schemeClr>
                </a:solidFill>
                <a:latin typeface="Century Gothic"/>
                <a:cs typeface="Arial"/>
              </a:rPr>
              <a:t>​</a:t>
            </a:r>
            <a:endParaRPr lang="en-US" sz="1100">
              <a:solidFill>
                <a:schemeClr val="tx1">
                  <a:lumMod val="65000"/>
                  <a:lumOff val="35000"/>
                </a:schemeClr>
              </a:solidFill>
              <a:latin typeface="Century Gothic" panose="020B0502020202020204" pitchFamily="34" charset="0"/>
              <a:cs typeface="Calibri"/>
            </a:endParaRPr>
          </a:p>
        </p:txBody>
      </p:sp>
      <p:sp>
        <p:nvSpPr>
          <p:cNvPr id="27" name="Rectangle 26">
            <a:extLst>
              <a:ext uri="{FF2B5EF4-FFF2-40B4-BE49-F238E27FC236}">
                <a16:creationId xmlns:a16="http://schemas.microsoft.com/office/drawing/2014/main" id="{600F0FBA-3014-F7E4-7E40-590D2F809754}"/>
              </a:ext>
            </a:extLst>
          </p:cNvPr>
          <p:cNvSpPr>
            <a:spLocks noChangeArrowheads="1"/>
          </p:cNvSpPr>
          <p:nvPr/>
        </p:nvSpPr>
        <p:spPr bwMode="auto">
          <a:xfrm>
            <a:off x="576811" y="1186937"/>
            <a:ext cx="2763417" cy="819879"/>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Right to Support- </a:t>
            </a:r>
            <a:r>
              <a:rPr lang="en-AU" sz="1100">
                <a:solidFill>
                  <a:schemeClr val="tx1">
                    <a:lumMod val="65000"/>
                    <a:lumOff val="35000"/>
                  </a:schemeClr>
                </a:solidFill>
                <a:latin typeface="Century Gothic"/>
                <a:cs typeface="Arial"/>
              </a:rPr>
              <a:t>Not 'deserving' and 'undeserving'. </a:t>
            </a:r>
            <a:endParaRPr lang="en-AU" sz="1100">
              <a:solidFill>
                <a:schemeClr val="tx1">
                  <a:lumMod val="65000"/>
                  <a:lumOff val="35000"/>
                </a:schemeClr>
              </a:solidFill>
              <a:latin typeface="Century Gothic" panose="020B0502020202020204" pitchFamily="34" charset="0"/>
            </a:endParaRPr>
          </a:p>
        </p:txBody>
      </p:sp>
      <p:sp>
        <p:nvSpPr>
          <p:cNvPr id="30" name="Rectangle 29">
            <a:extLst>
              <a:ext uri="{FF2B5EF4-FFF2-40B4-BE49-F238E27FC236}">
                <a16:creationId xmlns:a16="http://schemas.microsoft.com/office/drawing/2014/main" id="{BEC24A97-3072-C699-B6D1-EE3C9A0E5BA3}"/>
              </a:ext>
            </a:extLst>
          </p:cNvPr>
          <p:cNvSpPr>
            <a:spLocks noChangeArrowheads="1"/>
          </p:cNvSpPr>
          <p:nvPr/>
        </p:nvSpPr>
        <p:spPr bwMode="auto">
          <a:xfrm>
            <a:off x="576811" y="3909638"/>
            <a:ext cx="5574447" cy="826032"/>
          </a:xfrm>
          <a:prstGeom prst="rect">
            <a:avLst/>
          </a:prstGeom>
          <a:solidFill>
            <a:srgbClr val="639963">
              <a:alpha val="10001"/>
            </a:srgbClr>
          </a:solidFill>
          <a:ln>
            <a:noFill/>
          </a:ln>
        </p:spPr>
        <p:txBody>
          <a:bodyPr rot="0" vert="horz" wrap="square" lIns="91440" tIns="45720" rIns="91440" bIns="45720" anchor="t" anchorCtr="0" upright="1">
            <a:noAutofit/>
          </a:bodyPr>
          <a:lstStyle/>
          <a:p>
            <a:pPr algn="ctr">
              <a:spcAft>
                <a:spcPts val="1400"/>
              </a:spcAft>
            </a:pPr>
            <a:r>
              <a:rPr lang="en-AU" sz="1100" b="1">
                <a:solidFill>
                  <a:schemeClr val="tx1">
                    <a:lumMod val="65000"/>
                    <a:lumOff val="35000"/>
                  </a:schemeClr>
                </a:solidFill>
                <a:latin typeface="Century Gothic"/>
                <a:cs typeface="Arial"/>
              </a:rPr>
              <a:t>Young people need to hold decision-making power </a:t>
            </a:r>
            <a:r>
              <a:rPr lang="en-AU" sz="1100">
                <a:solidFill>
                  <a:schemeClr val="tx1">
                    <a:lumMod val="65000"/>
                    <a:lumOff val="35000"/>
                  </a:schemeClr>
                </a:solidFill>
                <a:latin typeface="Century Gothic"/>
                <a:cs typeface="Arial"/>
              </a:rPr>
              <a:t>– the approach must value and celebrate an emerging interdependence.</a:t>
            </a:r>
            <a:endParaRPr lang="en-AU" sz="1100">
              <a:solidFill>
                <a:schemeClr val="tx1">
                  <a:lumMod val="65000"/>
                  <a:lumOff val="35000"/>
                </a:schemeClr>
              </a:solidFill>
              <a:latin typeface="Century Gothic"/>
              <a:ea typeface="+mn-lt"/>
              <a:cs typeface="Arial"/>
            </a:endParaRPr>
          </a:p>
        </p:txBody>
      </p:sp>
      <p:sp>
        <p:nvSpPr>
          <p:cNvPr id="2" name="Rectangle 1">
            <a:extLst>
              <a:ext uri="{FF2B5EF4-FFF2-40B4-BE49-F238E27FC236}">
                <a16:creationId xmlns:a16="http://schemas.microsoft.com/office/drawing/2014/main" id="{0934EA71-3C67-D84C-C9AD-2F27F64FCABA}"/>
              </a:ext>
            </a:extLst>
          </p:cNvPr>
          <p:cNvSpPr>
            <a:spLocks noChangeArrowheads="1"/>
          </p:cNvSpPr>
          <p:nvPr/>
        </p:nvSpPr>
        <p:spPr bwMode="auto">
          <a:xfrm>
            <a:off x="576815" y="2034762"/>
            <a:ext cx="2763417" cy="938719"/>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Builds Capacity- </a:t>
            </a:r>
            <a:r>
              <a:rPr lang="en-AU" sz="1100">
                <a:solidFill>
                  <a:schemeClr val="tx1">
                    <a:lumMod val="65000"/>
                    <a:lumOff val="35000"/>
                  </a:schemeClr>
                </a:solidFill>
                <a:latin typeface="Century Gothic"/>
                <a:cs typeface="Arial"/>
              </a:rPr>
              <a:t>develops knowledge, skills and confidence to access mainstream resources beyond those available through the child protection system. </a:t>
            </a:r>
          </a:p>
          <a:p>
            <a:pPr>
              <a:spcAft>
                <a:spcPts val="1400"/>
              </a:spcAft>
            </a:pPr>
            <a:endParaRPr lang="en-AU" sz="1100">
              <a:solidFill>
                <a:schemeClr val="tx1">
                  <a:lumMod val="65000"/>
                  <a:lumOff val="35000"/>
                </a:schemeClr>
              </a:solidFill>
              <a:latin typeface="Century Gothic" panose="020B0502020202020204" pitchFamily="34" charset="0"/>
            </a:endParaRPr>
          </a:p>
        </p:txBody>
      </p:sp>
      <p:sp>
        <p:nvSpPr>
          <p:cNvPr id="7" name="Rectangle 6">
            <a:extLst>
              <a:ext uri="{FF2B5EF4-FFF2-40B4-BE49-F238E27FC236}">
                <a16:creationId xmlns:a16="http://schemas.microsoft.com/office/drawing/2014/main" id="{3B5FA1F0-135A-721A-1BFA-0BDACE5FE11C}"/>
              </a:ext>
            </a:extLst>
          </p:cNvPr>
          <p:cNvSpPr>
            <a:spLocks noChangeArrowheads="1"/>
          </p:cNvSpPr>
          <p:nvPr/>
        </p:nvSpPr>
        <p:spPr bwMode="auto">
          <a:xfrm>
            <a:off x="3429000" y="1182375"/>
            <a:ext cx="2763417" cy="805003"/>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Responsive- </a:t>
            </a:r>
            <a:r>
              <a:rPr lang="en-AU" sz="1100">
                <a:solidFill>
                  <a:schemeClr val="tx1">
                    <a:lumMod val="65000"/>
                    <a:lumOff val="35000"/>
                  </a:schemeClr>
                </a:solidFill>
                <a:latin typeface="Century Gothic"/>
                <a:cs typeface="Arial"/>
              </a:rPr>
              <a:t>timely and responsive to short-term hiccups that can have long-term consequences. </a:t>
            </a:r>
          </a:p>
          <a:p>
            <a:pPr>
              <a:spcAft>
                <a:spcPts val="1400"/>
              </a:spcAft>
            </a:pPr>
            <a:endParaRPr lang="en-AU" sz="110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A26F6E0C-2F60-E48B-EB48-E144AE134448}"/>
              </a:ext>
            </a:extLst>
          </p:cNvPr>
          <p:cNvSpPr>
            <a:spLocks noChangeArrowheads="1"/>
          </p:cNvSpPr>
          <p:nvPr/>
        </p:nvSpPr>
        <p:spPr bwMode="auto">
          <a:xfrm>
            <a:off x="3409059" y="2021092"/>
            <a:ext cx="2763417" cy="938719"/>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Does not duplicate existing resources </a:t>
            </a:r>
            <a:r>
              <a:rPr lang="en-AU" sz="1100">
                <a:solidFill>
                  <a:schemeClr val="tx1">
                    <a:lumMod val="65000"/>
                    <a:lumOff val="35000"/>
                  </a:schemeClr>
                </a:solidFill>
                <a:latin typeface="Century Gothic"/>
                <a:cs typeface="Arial"/>
              </a:rPr>
              <a:t>– funding needs that can be met elsewhere should be met elsewhere (mainstream resources, public services, rapid response). </a:t>
            </a:r>
          </a:p>
          <a:p>
            <a:pPr>
              <a:spcAft>
                <a:spcPts val="1400"/>
              </a:spcAft>
            </a:pPr>
            <a:endParaRPr lang="en-AU" sz="1100">
              <a:solidFill>
                <a:schemeClr val="tx1">
                  <a:lumMod val="65000"/>
                  <a:lumOff val="3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CA000212-087D-EDA5-D1B2-042460952AE9}"/>
              </a:ext>
            </a:extLst>
          </p:cNvPr>
          <p:cNvSpPr>
            <a:spLocks noChangeArrowheads="1"/>
          </p:cNvSpPr>
          <p:nvPr/>
        </p:nvSpPr>
        <p:spPr bwMode="auto">
          <a:xfrm>
            <a:off x="576811" y="3035791"/>
            <a:ext cx="2763417" cy="826032"/>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Visible &amp; Secure but not without hoops (Responsibility) – </a:t>
            </a:r>
            <a:r>
              <a:rPr lang="en-AU" sz="1100">
                <a:solidFill>
                  <a:schemeClr val="tx1">
                    <a:lumMod val="65000"/>
                    <a:lumOff val="35000"/>
                  </a:schemeClr>
                </a:solidFill>
                <a:latin typeface="Century Gothic"/>
                <a:cs typeface="Arial"/>
              </a:rPr>
              <a:t>mirroring the small hoops young people might have if asking help from primary caregivers. </a:t>
            </a:r>
            <a:endParaRPr lang="en-AU" sz="110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7570EB22-E44B-AD22-957C-0BE8B127C728}"/>
              </a:ext>
            </a:extLst>
          </p:cNvPr>
          <p:cNvSpPr>
            <a:spLocks noChangeArrowheads="1"/>
          </p:cNvSpPr>
          <p:nvPr/>
        </p:nvSpPr>
        <p:spPr bwMode="auto">
          <a:xfrm>
            <a:off x="3385089" y="3073400"/>
            <a:ext cx="2763417" cy="763256"/>
          </a:xfrm>
          <a:prstGeom prst="rect">
            <a:avLst/>
          </a:prstGeom>
          <a:solidFill>
            <a:srgbClr val="639963">
              <a:alpha val="10001"/>
            </a:srgbClr>
          </a:solidFill>
          <a:ln>
            <a:noFill/>
          </a:ln>
        </p:spPr>
        <p:txBody>
          <a:bodyPr rot="0" vert="horz" wrap="square" lIns="91440" tIns="45720" rIns="91440" bIns="45720" anchor="t" anchorCtr="0" upright="1">
            <a:noAutofit/>
          </a:bodyPr>
          <a:lstStyle/>
          <a:p>
            <a:pPr>
              <a:spcAft>
                <a:spcPts val="1400"/>
              </a:spcAft>
            </a:pPr>
            <a:r>
              <a:rPr lang="en-AU" sz="1100" b="1">
                <a:solidFill>
                  <a:schemeClr val="tx1">
                    <a:lumMod val="65000"/>
                    <a:lumOff val="35000"/>
                  </a:schemeClr>
                </a:solidFill>
                <a:latin typeface="Century Gothic"/>
                <a:cs typeface="Arial"/>
              </a:rPr>
              <a:t>Individualised</a:t>
            </a:r>
            <a:r>
              <a:rPr lang="en-AU" sz="1100">
                <a:solidFill>
                  <a:schemeClr val="tx1">
                    <a:lumMod val="65000"/>
                    <a:lumOff val="35000"/>
                  </a:schemeClr>
                </a:solidFill>
                <a:latin typeface="Century Gothic"/>
                <a:cs typeface="Arial"/>
              </a:rPr>
              <a:t>– promotes individual choice for individual circumstances.</a:t>
            </a:r>
          </a:p>
          <a:p>
            <a:pPr>
              <a:spcAft>
                <a:spcPts val="1400"/>
              </a:spcAft>
            </a:pPr>
            <a:endParaRPr lang="en-AU" sz="110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628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indoor, person, wall&#10;&#10;Description automatically generated">
            <a:extLst>
              <a:ext uri="{FF2B5EF4-FFF2-40B4-BE49-F238E27FC236}">
                <a16:creationId xmlns:a16="http://schemas.microsoft.com/office/drawing/2014/main" id="{96EE6780-A243-C896-896B-46243B2EA46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44" b="99371" l="4330" r="89804">
                        <a14:foregroundMark x1="25698" y1="36268" x2="28073" y2="25786"/>
                        <a14:foregroundMark x1="28073" y1="25786" x2="36872" y2="23480"/>
                        <a14:foregroundMark x1="36872" y1="23480" x2="40782" y2="25577"/>
                        <a14:foregroundMark x1="23324" y1="56394" x2="7961" y2="97484"/>
                        <a14:foregroundMark x1="18855" y1="60168" x2="17179" y2="64780"/>
                        <a14:foregroundMark x1="16620" y1="63941" x2="11173" y2="76310"/>
                        <a14:foregroundMark x1="11592" y1="73585" x2="9637" y2="78826"/>
                        <a14:foregroundMark x1="4330" y1="93082" x2="4609" y2="99371"/>
                        <a14:foregroundMark x1="44274" y1="42558" x2="44274" y2="42558"/>
                        <a14:foregroundMark x1="29190" y1="90356" x2="29190" y2="90356"/>
                        <a14:foregroundMark x1="38408" y1="97484" x2="38408" y2="97484"/>
                        <a14:foregroundMark x1="38268" y1="96226" x2="38268" y2="96226"/>
                        <a14:foregroundMark x1="34497" y1="81761" x2="34497" y2="81761"/>
                        <a14:backgroundMark x1="59078" y1="27254" x2="69413" y2="76939"/>
                      </a14:backgroundRemoval>
                    </a14:imgEffect>
                  </a14:imgLayer>
                </a14:imgProps>
              </a:ext>
            </a:extLst>
          </a:blip>
          <a:srcRect l="3672" t="16905" r="52780"/>
          <a:stretch/>
        </p:blipFill>
        <p:spPr>
          <a:xfrm>
            <a:off x="0" y="5083010"/>
            <a:ext cx="3782541" cy="4822990"/>
          </a:xfrm>
          <a:prstGeom prst="rect">
            <a:avLst/>
          </a:prstGeom>
        </p:spPr>
      </p:pic>
      <p:sp>
        <p:nvSpPr>
          <p:cNvPr id="4" name="Round Same-side Corner of Rectangle 3">
            <a:extLst>
              <a:ext uri="{FF2B5EF4-FFF2-40B4-BE49-F238E27FC236}">
                <a16:creationId xmlns:a16="http://schemas.microsoft.com/office/drawing/2014/main" id="{19C122F2-0225-3D02-E13A-1D90D4988AE4}"/>
              </a:ext>
            </a:extLst>
          </p:cNvPr>
          <p:cNvSpPr/>
          <p:nvPr/>
        </p:nvSpPr>
        <p:spPr>
          <a:xfrm flipH="1">
            <a:off x="576815" y="574159"/>
            <a:ext cx="5664498" cy="510362"/>
          </a:xfrm>
          <a:prstGeom prst="round2SameRect">
            <a:avLst>
              <a:gd name="adj1" fmla="val 50000"/>
              <a:gd name="adj2" fmla="val 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rPr>
              <a:t>Young Peoples Voices</a:t>
            </a:r>
            <a:endParaRPr lang="en-AU" sz="1400" b="1">
              <a:solidFill>
                <a:schemeClr val="bg1"/>
              </a:solidFill>
              <a:effectLst/>
              <a:latin typeface="Century Gothic" panose="020B0502020202020204" pitchFamily="34" charset="0"/>
            </a:endParaRPr>
          </a:p>
        </p:txBody>
      </p:sp>
      <p:sp>
        <p:nvSpPr>
          <p:cNvPr id="2" name="TextBox 1">
            <a:extLst>
              <a:ext uri="{FF2B5EF4-FFF2-40B4-BE49-F238E27FC236}">
                <a16:creationId xmlns:a16="http://schemas.microsoft.com/office/drawing/2014/main" id="{506AE332-6594-B460-4F2A-A55D8400FA8F}"/>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4</a:t>
            </a:r>
          </a:p>
        </p:txBody>
      </p:sp>
      <p:pic>
        <p:nvPicPr>
          <p:cNvPr id="7" name="Picture 6">
            <a:extLst>
              <a:ext uri="{FF2B5EF4-FFF2-40B4-BE49-F238E27FC236}">
                <a16:creationId xmlns:a16="http://schemas.microsoft.com/office/drawing/2014/main" id="{BDD9C134-BB21-7B24-40C8-337F078BEE38}"/>
              </a:ext>
            </a:extLst>
          </p:cNvPr>
          <p:cNvPicPr>
            <a:picLocks noChangeAspect="1"/>
          </p:cNvPicPr>
          <p:nvPr/>
        </p:nvPicPr>
        <p:blipFill rotWithShape="1">
          <a:blip r:embed="rId4"/>
          <a:srcRect t="1660" b="70440"/>
          <a:stretch/>
        </p:blipFill>
        <p:spPr>
          <a:xfrm rot="10800000">
            <a:off x="-383007" y="3061413"/>
            <a:ext cx="2274277" cy="2763748"/>
          </a:xfrm>
          <a:prstGeom prst="rect">
            <a:avLst/>
          </a:prstGeom>
        </p:spPr>
      </p:pic>
      <p:sp>
        <p:nvSpPr>
          <p:cNvPr id="3" name="Rectangle 2">
            <a:extLst>
              <a:ext uri="{FF2B5EF4-FFF2-40B4-BE49-F238E27FC236}">
                <a16:creationId xmlns:a16="http://schemas.microsoft.com/office/drawing/2014/main" id="{E9DD8509-F17E-0C8F-ECE3-8F54D6491E9C}"/>
              </a:ext>
            </a:extLst>
          </p:cNvPr>
          <p:cNvSpPr>
            <a:spLocks noChangeArrowheads="1"/>
          </p:cNvSpPr>
          <p:nvPr/>
        </p:nvSpPr>
        <p:spPr bwMode="auto">
          <a:xfrm>
            <a:off x="567989" y="1821149"/>
            <a:ext cx="2781068" cy="720000"/>
          </a:xfrm>
          <a:prstGeom prst="rect">
            <a:avLst/>
          </a:prstGeom>
          <a:solidFill>
            <a:srgbClr val="67B2E2">
              <a:alpha val="10001"/>
            </a:srgbClr>
          </a:solidFill>
          <a:ln>
            <a:noFill/>
          </a:ln>
        </p:spPr>
        <p:txBody>
          <a:bodyPr rot="0" vert="horz" wrap="square" lIns="91440" tIns="45720" rIns="91440" bIns="45720" anchor="ctr" anchorCtr="0" upright="1">
            <a:noAutofit/>
          </a:bodyPr>
          <a:lstStyle/>
          <a:p>
            <a:pPr algn="ctr"/>
            <a:r>
              <a:rPr lang="en-AU" sz="1100">
                <a:solidFill>
                  <a:schemeClr val="tx1">
                    <a:lumMod val="65000"/>
                    <a:lumOff val="35000"/>
                  </a:schemeClr>
                </a:solidFill>
                <a:latin typeface="Century Gothic"/>
              </a:rPr>
              <a:t>Be responsive &amp; accessible, and treat </a:t>
            </a:r>
            <a:br>
              <a:rPr lang="en-AU" sz="1100">
                <a:latin typeface="Century Gothic"/>
              </a:rPr>
            </a:br>
            <a:r>
              <a:rPr lang="en-AU" sz="1100">
                <a:solidFill>
                  <a:schemeClr val="tx1">
                    <a:lumMod val="65000"/>
                    <a:lumOff val="35000"/>
                  </a:schemeClr>
                </a:solidFill>
                <a:latin typeface="Century Gothic"/>
              </a:rPr>
              <a:t>us as individuals</a:t>
            </a:r>
            <a:endParaRPr lang="en-AU" sz="1100">
              <a:solidFill>
                <a:schemeClr val="tx1">
                  <a:lumMod val="65000"/>
                  <a:lumOff val="35000"/>
                </a:schemeClr>
              </a:solidFill>
              <a:latin typeface="Century Gothic" panose="020B0502020202020204" pitchFamily="34" charset="0"/>
            </a:endParaRPr>
          </a:p>
          <a:p>
            <a:endParaRPr lang="en-AU" sz="1100">
              <a:solidFill>
                <a:schemeClr val="tx1">
                  <a:lumMod val="65000"/>
                  <a:lumOff val="35000"/>
                </a:schemeClr>
              </a:solidFill>
              <a:latin typeface="Century Gothic"/>
            </a:endParaRPr>
          </a:p>
        </p:txBody>
      </p:sp>
      <p:sp>
        <p:nvSpPr>
          <p:cNvPr id="8" name="Rectangle 7">
            <a:extLst>
              <a:ext uri="{FF2B5EF4-FFF2-40B4-BE49-F238E27FC236}">
                <a16:creationId xmlns:a16="http://schemas.microsoft.com/office/drawing/2014/main" id="{5ECF0BA5-B39B-E32C-96F1-6E54DAFD8050}"/>
              </a:ext>
            </a:extLst>
          </p:cNvPr>
          <p:cNvSpPr>
            <a:spLocks noChangeArrowheads="1"/>
          </p:cNvSpPr>
          <p:nvPr/>
        </p:nvSpPr>
        <p:spPr bwMode="auto">
          <a:xfrm>
            <a:off x="3477894" y="1821965"/>
            <a:ext cx="2763417" cy="720000"/>
          </a:xfrm>
          <a:prstGeom prst="rect">
            <a:avLst/>
          </a:prstGeom>
          <a:solidFill>
            <a:srgbClr val="67B2E2">
              <a:alpha val="10001"/>
            </a:srgbClr>
          </a:solidFill>
          <a:ln>
            <a:noFill/>
          </a:ln>
        </p:spPr>
        <p:txBody>
          <a:bodyPr rot="0" vert="horz" wrap="square" lIns="91440" tIns="45720" rIns="91440" bIns="45720" anchor="ctr" anchorCtr="0" upright="1">
            <a:noAutofit/>
          </a:bodyPr>
          <a:lstStyle/>
          <a:p>
            <a:pPr algn="ctr"/>
            <a:r>
              <a:rPr lang="en-AU" sz="1100">
                <a:solidFill>
                  <a:schemeClr val="tx1">
                    <a:lumMod val="65000"/>
                    <a:lumOff val="35000"/>
                  </a:schemeClr>
                </a:solidFill>
                <a:latin typeface="Century Gothic"/>
              </a:rPr>
              <a:t>Help us learn how to become financially independent</a:t>
            </a:r>
            <a:endParaRPr lang="en-US">
              <a:solidFill>
                <a:schemeClr val="tx1">
                  <a:lumMod val="65000"/>
                  <a:lumOff val="35000"/>
                </a:schemeClr>
              </a:solidFill>
            </a:endParaRPr>
          </a:p>
        </p:txBody>
      </p:sp>
      <p:sp>
        <p:nvSpPr>
          <p:cNvPr id="9" name="Rectangle 8">
            <a:extLst>
              <a:ext uri="{FF2B5EF4-FFF2-40B4-BE49-F238E27FC236}">
                <a16:creationId xmlns:a16="http://schemas.microsoft.com/office/drawing/2014/main" id="{AE100CFF-8E08-0EB5-C636-50817C28EC66}"/>
              </a:ext>
            </a:extLst>
          </p:cNvPr>
          <p:cNvSpPr>
            <a:spLocks noChangeArrowheads="1"/>
          </p:cNvSpPr>
          <p:nvPr/>
        </p:nvSpPr>
        <p:spPr bwMode="auto">
          <a:xfrm>
            <a:off x="567989" y="2701413"/>
            <a:ext cx="2781068" cy="720000"/>
          </a:xfrm>
          <a:prstGeom prst="rect">
            <a:avLst/>
          </a:prstGeom>
          <a:solidFill>
            <a:srgbClr val="67B2E2">
              <a:alpha val="10001"/>
            </a:srgbClr>
          </a:solidFill>
          <a:ln>
            <a:noFill/>
          </a:ln>
        </p:spPr>
        <p:txBody>
          <a:bodyPr rot="0" vert="horz" wrap="square" lIns="91440" tIns="45720" rIns="36000" bIns="45720" anchor="ctr" anchorCtr="0" upright="1">
            <a:noAutofit/>
          </a:bodyPr>
          <a:lstStyle/>
          <a:p>
            <a:pPr algn="ctr"/>
            <a:r>
              <a:rPr lang="en-AU" sz="1100">
                <a:solidFill>
                  <a:schemeClr val="tx1">
                    <a:lumMod val="65000"/>
                    <a:lumOff val="35000"/>
                  </a:schemeClr>
                </a:solidFill>
                <a:latin typeface="Century Gothic"/>
              </a:rPr>
              <a:t>Support us unconditionally; failure &amp; bad choices are learning opportunities</a:t>
            </a:r>
            <a:endParaRPr lang="en-US">
              <a:solidFill>
                <a:schemeClr val="tx1">
                  <a:lumMod val="65000"/>
                  <a:lumOff val="35000"/>
                </a:schemeClr>
              </a:solidFill>
            </a:endParaRPr>
          </a:p>
        </p:txBody>
      </p:sp>
      <p:sp>
        <p:nvSpPr>
          <p:cNvPr id="10" name="Rectangle 9">
            <a:extLst>
              <a:ext uri="{FF2B5EF4-FFF2-40B4-BE49-F238E27FC236}">
                <a16:creationId xmlns:a16="http://schemas.microsoft.com/office/drawing/2014/main" id="{D7DC5832-1CCD-192E-DD0C-3F6505B23C80}"/>
              </a:ext>
            </a:extLst>
          </p:cNvPr>
          <p:cNvSpPr>
            <a:spLocks noChangeArrowheads="1"/>
          </p:cNvSpPr>
          <p:nvPr/>
        </p:nvSpPr>
        <p:spPr bwMode="auto">
          <a:xfrm>
            <a:off x="3469066" y="3607179"/>
            <a:ext cx="2763417" cy="900000"/>
          </a:xfrm>
          <a:prstGeom prst="rect">
            <a:avLst/>
          </a:prstGeom>
          <a:solidFill>
            <a:srgbClr val="67B2E2">
              <a:alpha val="10001"/>
            </a:srgbClr>
          </a:solidFill>
          <a:ln>
            <a:noFill/>
          </a:ln>
        </p:spPr>
        <p:txBody>
          <a:bodyPr rot="0" vert="horz" wrap="square" lIns="91440" tIns="45720" rIns="91440" bIns="45720" anchor="ctr" anchorCtr="0" upright="1">
            <a:noAutofit/>
          </a:bodyPr>
          <a:lstStyle/>
          <a:p>
            <a:r>
              <a:rPr lang="en-AU" sz="1100">
                <a:solidFill>
                  <a:schemeClr val="tx1">
                    <a:lumMod val="65000"/>
                    <a:lumOff val="35000"/>
                  </a:schemeClr>
                </a:solidFill>
                <a:latin typeface="Century Gothic"/>
              </a:rPr>
              <a:t>Focus on maintaining &amp; building </a:t>
            </a:r>
          </a:p>
          <a:p>
            <a:pPr algn="ctr"/>
            <a:r>
              <a:rPr lang="en-AU" sz="1100">
                <a:solidFill>
                  <a:schemeClr val="tx1">
                    <a:lumMod val="65000"/>
                    <a:lumOff val="35000"/>
                  </a:schemeClr>
                </a:solidFill>
                <a:latin typeface="Century Gothic"/>
              </a:rPr>
              <a:t>our sense of belonging &amp; connection </a:t>
            </a:r>
            <a:br>
              <a:rPr lang="en-AU" sz="1100">
                <a:latin typeface="Century Gothic"/>
              </a:rPr>
            </a:br>
            <a:r>
              <a:rPr lang="en-AU" sz="1100">
                <a:solidFill>
                  <a:schemeClr val="tx1">
                    <a:lumMod val="65000"/>
                    <a:lumOff val="35000"/>
                  </a:schemeClr>
                </a:solidFill>
                <a:latin typeface="Century Gothic"/>
              </a:rPr>
              <a:t>to others</a:t>
            </a:r>
          </a:p>
        </p:txBody>
      </p:sp>
      <p:sp>
        <p:nvSpPr>
          <p:cNvPr id="11" name="Oval Callout 10">
            <a:extLst>
              <a:ext uri="{FF2B5EF4-FFF2-40B4-BE49-F238E27FC236}">
                <a16:creationId xmlns:a16="http://schemas.microsoft.com/office/drawing/2014/main" id="{2AA32EC8-8D17-E52B-91AD-892F9506F879}"/>
              </a:ext>
            </a:extLst>
          </p:cNvPr>
          <p:cNvSpPr>
            <a:spLocks noChangeArrowheads="1"/>
          </p:cNvSpPr>
          <p:nvPr/>
        </p:nvSpPr>
        <p:spPr bwMode="auto">
          <a:xfrm rot="1980450">
            <a:off x="3941278" y="6000754"/>
            <a:ext cx="2509022" cy="2440213"/>
          </a:xfrm>
          <a:prstGeom prst="wedgeEllipseCallout">
            <a:avLst/>
          </a:prstGeom>
          <a:solidFill>
            <a:srgbClr val="67B2E2">
              <a:alpha val="10001"/>
            </a:srgbClr>
          </a:solidFill>
          <a:ln>
            <a:noFill/>
          </a:ln>
        </p:spPr>
        <p:txBody>
          <a:bodyPr rot="0" vert="horz" wrap="square" lIns="91440" tIns="45720" rIns="91440" bIns="45720" anchor="ctr" anchorCtr="0" upright="1">
            <a:noAutofit/>
          </a:bodyPr>
          <a:lstStyle/>
          <a:p>
            <a:pPr algn="ctr"/>
            <a:endParaRPr lang="en-AU" sz="1100">
              <a:solidFill>
                <a:schemeClr val="tx1">
                  <a:lumMod val="65000"/>
                  <a:lumOff val="35000"/>
                </a:schemeClr>
              </a:solidFill>
              <a:latin typeface="Century Gothic"/>
            </a:endParaRPr>
          </a:p>
          <a:p>
            <a:pPr algn="ctr"/>
            <a:r>
              <a:rPr lang="en-AU" sz="1400">
                <a:solidFill>
                  <a:srgbClr val="377DAF"/>
                </a:solidFill>
                <a:latin typeface="Century Gothic"/>
              </a:rPr>
              <a:t>Value &amp; encourage our independence by supporting our decisions &amp; choices </a:t>
            </a:r>
          </a:p>
        </p:txBody>
      </p:sp>
      <p:sp>
        <p:nvSpPr>
          <p:cNvPr id="12" name="Rectangle 11">
            <a:extLst>
              <a:ext uri="{FF2B5EF4-FFF2-40B4-BE49-F238E27FC236}">
                <a16:creationId xmlns:a16="http://schemas.microsoft.com/office/drawing/2014/main" id="{DD423B02-51DE-06D4-92EC-E0580F2D7FEB}"/>
              </a:ext>
            </a:extLst>
          </p:cNvPr>
          <p:cNvSpPr>
            <a:spLocks noChangeArrowheads="1"/>
          </p:cNvSpPr>
          <p:nvPr/>
        </p:nvSpPr>
        <p:spPr bwMode="auto">
          <a:xfrm>
            <a:off x="3469067" y="2705015"/>
            <a:ext cx="2763417" cy="720000"/>
          </a:xfrm>
          <a:prstGeom prst="rect">
            <a:avLst/>
          </a:prstGeom>
          <a:solidFill>
            <a:srgbClr val="67B2E2">
              <a:alpha val="10001"/>
            </a:srgbClr>
          </a:solidFill>
          <a:ln>
            <a:noFill/>
          </a:ln>
        </p:spPr>
        <p:txBody>
          <a:bodyPr rot="0" vert="horz" wrap="square" lIns="91440" tIns="45720" rIns="91440" bIns="45720" anchor="ctr" anchorCtr="0" upright="1">
            <a:noAutofit/>
          </a:bodyPr>
          <a:lstStyle/>
          <a:p>
            <a:pPr algn="ctr"/>
            <a:r>
              <a:rPr lang="en-AU" sz="1100">
                <a:solidFill>
                  <a:schemeClr val="tx1">
                    <a:lumMod val="65000"/>
                    <a:lumOff val="35000"/>
                  </a:schemeClr>
                </a:solidFill>
                <a:latin typeface="Century Gothic"/>
              </a:rPr>
              <a:t>Be persistent &amp; consistent, 'like a text message' not a 'knock on the door'</a:t>
            </a:r>
            <a:endParaRPr lang="en-US">
              <a:solidFill>
                <a:schemeClr val="tx1">
                  <a:lumMod val="65000"/>
                  <a:lumOff val="35000"/>
                </a:schemeClr>
              </a:solidFill>
            </a:endParaRPr>
          </a:p>
        </p:txBody>
      </p:sp>
      <p:sp>
        <p:nvSpPr>
          <p:cNvPr id="13" name="Rectangle 12">
            <a:extLst>
              <a:ext uri="{FF2B5EF4-FFF2-40B4-BE49-F238E27FC236}">
                <a16:creationId xmlns:a16="http://schemas.microsoft.com/office/drawing/2014/main" id="{524EA422-595C-98A3-9367-91BE8EFCA3D8}"/>
              </a:ext>
            </a:extLst>
          </p:cNvPr>
          <p:cNvSpPr>
            <a:spLocks noChangeArrowheads="1"/>
          </p:cNvSpPr>
          <p:nvPr/>
        </p:nvSpPr>
        <p:spPr bwMode="auto">
          <a:xfrm>
            <a:off x="576815" y="1244876"/>
            <a:ext cx="5664498" cy="396000"/>
          </a:xfrm>
          <a:prstGeom prst="rect">
            <a:avLst/>
          </a:prstGeom>
          <a:gradFill>
            <a:gsLst>
              <a:gs pos="100000">
                <a:srgbClr val="8FCC89"/>
              </a:gs>
              <a:gs pos="78000">
                <a:srgbClr val="639963"/>
              </a:gs>
            </a:gsLst>
            <a:lin ang="1800000" scaled="0"/>
          </a:gradFill>
          <a:ln>
            <a:noFill/>
          </a:ln>
        </p:spPr>
        <p:txBody>
          <a:bodyPr rot="0" vert="horz" wrap="square" lIns="91440" tIns="45720" rIns="91440" bIns="45720" anchor="ctr" anchorCtr="0" upright="1">
            <a:noAutofit/>
          </a:bodyPr>
          <a:lstStyle/>
          <a:p>
            <a:pPr algn="ctr"/>
            <a:r>
              <a:rPr lang="en-AU" sz="1200">
                <a:solidFill>
                  <a:schemeClr val="bg1"/>
                </a:solidFill>
                <a:latin typeface="Century Gothic" panose="020B0502020202020204" pitchFamily="34" charset="0"/>
              </a:rPr>
              <a:t>What young people have told us is  important to them</a:t>
            </a:r>
          </a:p>
        </p:txBody>
      </p:sp>
    </p:spTree>
    <p:extLst>
      <p:ext uri="{BB962C8B-B14F-4D97-AF65-F5344CB8AC3E}">
        <p14:creationId xmlns:p14="http://schemas.microsoft.com/office/powerpoint/2010/main" val="98881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5</a:t>
            </a:r>
          </a:p>
        </p:txBody>
      </p:sp>
      <p:sp>
        <p:nvSpPr>
          <p:cNvPr id="25" name="Round Single Corner of Rectangle 24">
            <a:extLst>
              <a:ext uri="{FF2B5EF4-FFF2-40B4-BE49-F238E27FC236}">
                <a16:creationId xmlns:a16="http://schemas.microsoft.com/office/drawing/2014/main" id="{BD482C44-6B42-90C9-C6A8-A1355A75259C}"/>
              </a:ext>
            </a:extLst>
          </p:cNvPr>
          <p:cNvSpPr/>
          <p:nvPr/>
        </p:nvSpPr>
        <p:spPr>
          <a:xfrm flipH="1">
            <a:off x="568528" y="58476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latin typeface="Century Gothic" panose="020B0502020202020204" pitchFamily="34" charset="0"/>
                <a:ea typeface="Lato Black"/>
                <a:cs typeface="Lato Black"/>
              </a:rPr>
              <a:t>What have we learned about Invest In Me?</a:t>
            </a:r>
            <a:endParaRPr lang="en-AU" sz="1400" b="1">
              <a:solidFill>
                <a:schemeClr val="bg1"/>
              </a:solidFill>
              <a:latin typeface="Century Gothic" panose="020B0502020202020204" pitchFamily="34" charset="0"/>
            </a:endParaRPr>
          </a:p>
        </p:txBody>
      </p:sp>
      <p:sp>
        <p:nvSpPr>
          <p:cNvPr id="26" name="Round Single Corner of Rectangle 25">
            <a:extLst>
              <a:ext uri="{FF2B5EF4-FFF2-40B4-BE49-F238E27FC236}">
                <a16:creationId xmlns:a16="http://schemas.microsoft.com/office/drawing/2014/main" id="{603D98E5-E7C1-2BD5-F08B-2254A24F618A}"/>
              </a:ext>
            </a:extLst>
          </p:cNvPr>
          <p:cNvSpPr/>
          <p:nvPr/>
        </p:nvSpPr>
        <p:spPr>
          <a:xfrm rot="10800000" flipH="1">
            <a:off x="568527" y="1089825"/>
            <a:ext cx="5664498" cy="8041350"/>
          </a:xfrm>
          <a:prstGeom prst="round1Rect">
            <a:avLst>
              <a:gd name="adj" fmla="val 30375"/>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756322" y="1226968"/>
            <a:ext cx="2820606" cy="5847755"/>
          </a:xfrm>
          <a:prstGeom prst="rect">
            <a:avLst/>
          </a:prstGeom>
          <a:noFill/>
        </p:spPr>
        <p:txBody>
          <a:bodyPr wrap="square" lIns="91440" tIns="45720" rIns="91440" bIns="45720" rtlCol="0" anchor="t">
            <a:spAutoFit/>
          </a:bodyPr>
          <a:lstStyle/>
          <a:p>
            <a:pPr>
              <a:buClr>
                <a:srgbClr val="D7787D"/>
              </a:buClr>
            </a:pPr>
            <a:r>
              <a:rPr lang="en-AU" sz="1100" b="1">
                <a:solidFill>
                  <a:srgbClr val="377DAF"/>
                </a:solidFill>
                <a:latin typeface="Century Gothic"/>
              </a:rPr>
              <a:t>‘Chipping In’- And contributing to costs- An important but challenging principle to Implement  </a:t>
            </a:r>
            <a:endParaRPr lang="en-AU" sz="1100" b="1">
              <a:solidFill>
                <a:srgbClr val="377DAF"/>
              </a:solidFill>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To access funding and support through Invest in Me, young people are encouraged to make a personal contribution towards the payment of expenses they are seeking funding for. </a:t>
            </a: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These contributions are individually negotiated and are not always financial, with young people having the capacity to contribute through other means or actions consistent with their goals. </a:t>
            </a: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Young people from the 'Youth Advisory Group' reported that this approach is different to many of their previous experiences, stating that they are usually supported with the full payment of costs towards expenses or the rejection of their funding.</a:t>
            </a: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 This all-or-nothing approach is not consistent with the experiences of young people outside the care system, highlighting inequity based on circumstance and ultimately disadvantaging care leavers due to a lack of skill development and financial literacy.</a:t>
            </a:r>
          </a:p>
          <a:p>
            <a:pPr>
              <a:buClr>
                <a:srgbClr val="D7787D"/>
              </a:buClr>
            </a:pPr>
            <a:endParaRPr lang="en-AU" sz="1100">
              <a:solidFill>
                <a:schemeClr val="tx1">
                  <a:lumMod val="65000"/>
                  <a:lumOff val="35000"/>
                </a:schemeClr>
              </a:solidFill>
              <a:latin typeface="Century Gothic"/>
            </a:endParaRPr>
          </a:p>
        </p:txBody>
      </p:sp>
      <p:sp>
        <p:nvSpPr>
          <p:cNvPr id="4" name="TextBox 3">
            <a:extLst>
              <a:ext uri="{FF2B5EF4-FFF2-40B4-BE49-F238E27FC236}">
                <a16:creationId xmlns:a16="http://schemas.microsoft.com/office/drawing/2014/main" id="{0447FE17-F4F7-463B-AA61-10B7675ADA5D}"/>
              </a:ext>
            </a:extLst>
          </p:cNvPr>
          <p:cNvSpPr txBox="1"/>
          <p:nvPr/>
        </p:nvSpPr>
        <p:spPr>
          <a:xfrm>
            <a:off x="3501241" y="1226967"/>
            <a:ext cx="2600301" cy="3641801"/>
          </a:xfrm>
          <a:prstGeom prst="rect">
            <a:avLst/>
          </a:prstGeom>
          <a:noFill/>
        </p:spPr>
        <p:txBody>
          <a:bodyPr wrap="square" lIns="91440" tIns="45720" rIns="91440" bIns="45720" rtlCol="0" anchor="t">
            <a:spAutoFit/>
          </a:bodyPr>
          <a:lstStyle/>
          <a:p>
            <a:pPr>
              <a:buClr>
                <a:srgbClr val="D7787D"/>
              </a:buClr>
            </a:pPr>
            <a:r>
              <a:rPr lang="en-AU" sz="1100" b="1">
                <a:solidFill>
                  <a:srgbClr val="377DAF"/>
                </a:solidFill>
                <a:latin typeface="Century Gothic"/>
              </a:rPr>
              <a:t>Scaffolding Towards Financial Independence &amp; Self Reliance </a:t>
            </a:r>
            <a:endParaRPr lang="en-AU" sz="1100" b="1">
              <a:solidFill>
                <a:srgbClr val="377DAF"/>
              </a:solidFill>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While there is a need for better access to financial support for young people as they transition to independence, the approach to providing support must also focus on building their capacity, skills and knowledge when they seek financial assistance. </a:t>
            </a: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This requires the dedicated time of a skilled worker with a clear, consistent framework for funding and an administrative process that allows for a rapid response to funding requests. </a:t>
            </a: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a:endParaRPr>
          </a:p>
          <a:p>
            <a:pPr>
              <a:buClr>
                <a:srgbClr val="D7787D"/>
              </a:buClr>
            </a:pPr>
            <a:endParaRPr lang="en-AU" sz="1100">
              <a:solidFill>
                <a:schemeClr val="tx1">
                  <a:lumMod val="65000"/>
                  <a:lumOff val="35000"/>
                </a:schemeClr>
              </a:solidFill>
              <a:latin typeface="Century Gothic"/>
            </a:endParaRPr>
          </a:p>
          <a:p>
            <a:endParaRPr lang="en-AU" sz="1100">
              <a:solidFill>
                <a:schemeClr val="tx1">
                  <a:lumMod val="65000"/>
                  <a:lumOff val="3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98AE3385-6010-7B93-9FF7-AD1A22685DD3}"/>
              </a:ext>
            </a:extLst>
          </p:cNvPr>
          <p:cNvSpPr txBox="1"/>
          <p:nvPr/>
        </p:nvSpPr>
        <p:spPr>
          <a:xfrm>
            <a:off x="3517302" y="4639716"/>
            <a:ext cx="2568177" cy="3816429"/>
          </a:xfrm>
          <a:prstGeom prst="rect">
            <a:avLst/>
          </a:prstGeom>
          <a:noFill/>
        </p:spPr>
        <p:txBody>
          <a:bodyPr wrap="square" lIns="91440" tIns="45720" rIns="91440" bIns="45720" rtlCol="0" anchor="t">
            <a:spAutoFit/>
          </a:bodyPr>
          <a:lstStyle/>
          <a:p>
            <a:pPr>
              <a:buClr>
                <a:srgbClr val="D7787D"/>
              </a:buClr>
            </a:pPr>
            <a:r>
              <a:rPr lang="en-AU" sz="1100" b="1">
                <a:solidFill>
                  <a:srgbClr val="377DAF"/>
                </a:solidFill>
                <a:latin typeface="Century Gothic"/>
              </a:rPr>
              <a:t>Financial Support needs to include pathways to support young people to understand, consolidate and manage debt </a:t>
            </a:r>
            <a:endParaRPr lang="en-AU" sz="1100" b="1">
              <a:solidFill>
                <a:srgbClr val="377DAF"/>
              </a:solidFill>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Many young people supported through the Home Stretch Trial shouldered a burden of financial debt incurred through impulsive decision-making when they were younger. </a:t>
            </a: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Debt was a significant source of ongoing stress and a barrier to moving forward with their lives. This was particularly evident for the age19+ cohort of young people supported by Home Stretch, many recounting limited access to support to deal with financial problems once they left care. </a:t>
            </a:r>
          </a:p>
          <a:p>
            <a:endParaRPr lang="en-AU" sz="110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16509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6</a:t>
            </a:r>
          </a:p>
        </p:txBody>
      </p:sp>
      <p:sp>
        <p:nvSpPr>
          <p:cNvPr id="25" name="Round Single Corner of Rectangle 24">
            <a:extLst>
              <a:ext uri="{FF2B5EF4-FFF2-40B4-BE49-F238E27FC236}">
                <a16:creationId xmlns:a16="http://schemas.microsoft.com/office/drawing/2014/main" id="{BD482C44-6B42-90C9-C6A8-A1355A75259C}"/>
              </a:ext>
            </a:extLst>
          </p:cNvPr>
          <p:cNvSpPr/>
          <p:nvPr/>
        </p:nvSpPr>
        <p:spPr>
          <a:xfrm flipH="1">
            <a:off x="568528" y="58476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b="1">
                <a:solidFill>
                  <a:schemeClr val="bg1"/>
                </a:solidFill>
                <a:latin typeface="Century Gothic"/>
                <a:ea typeface="Lato Black"/>
                <a:cs typeface="Lato Black"/>
              </a:rPr>
              <a:t>What Can Invest in Me Pay For? </a:t>
            </a:r>
            <a:endParaRPr lang="en-AU" sz="1400" b="1">
              <a:solidFill>
                <a:schemeClr val="bg1"/>
              </a:solidFill>
              <a:latin typeface="Century Gothic" panose="020B0502020202020204" pitchFamily="34" charset="0"/>
            </a:endParaRPr>
          </a:p>
        </p:txBody>
      </p:sp>
      <p:sp>
        <p:nvSpPr>
          <p:cNvPr id="26" name="Round Single Corner of Rectangle 25">
            <a:extLst>
              <a:ext uri="{FF2B5EF4-FFF2-40B4-BE49-F238E27FC236}">
                <a16:creationId xmlns:a16="http://schemas.microsoft.com/office/drawing/2014/main" id="{603D98E5-E7C1-2BD5-F08B-2254A24F618A}"/>
              </a:ext>
            </a:extLst>
          </p:cNvPr>
          <p:cNvSpPr/>
          <p:nvPr/>
        </p:nvSpPr>
        <p:spPr>
          <a:xfrm rot="10800000" flipH="1">
            <a:off x="531259" y="1095121"/>
            <a:ext cx="5664497" cy="8485571"/>
          </a:xfrm>
          <a:prstGeom prst="round1Rect">
            <a:avLst>
              <a:gd name="adj" fmla="val 30375"/>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619659" y="1136349"/>
            <a:ext cx="2806324" cy="10587514"/>
          </a:xfrm>
          <a:prstGeom prst="rect">
            <a:avLst/>
          </a:prstGeom>
          <a:noFill/>
        </p:spPr>
        <p:txBody>
          <a:bodyPr wrap="square" lIns="91440" tIns="45720" rIns="91440" bIns="45720" rtlCol="0" anchor="t">
            <a:spAutoFit/>
          </a:bodyPr>
          <a:lstStyle/>
          <a:p>
            <a:pPr>
              <a:buClr>
                <a:srgbClr val="D7787D"/>
              </a:buClr>
            </a:pPr>
            <a:r>
              <a:rPr lang="en-AU" sz="1100" b="1">
                <a:solidFill>
                  <a:schemeClr val="tx1">
                    <a:lumMod val="65000"/>
                    <a:lumOff val="35000"/>
                  </a:schemeClr>
                </a:solidFill>
                <a:latin typeface="Century Gothic"/>
              </a:rPr>
              <a:t>EMERGENCY/ SHORT TERM </a:t>
            </a:r>
            <a:endParaRPr lang="en-US" b="1">
              <a:solidFill>
                <a:schemeClr val="tx1">
                  <a:lumMod val="65000"/>
                  <a:lumOff val="35000"/>
                </a:schemeClr>
              </a:solidFill>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a:buClr>
                <a:srgbClr val="D7787D"/>
              </a:buClr>
            </a:pPr>
            <a:r>
              <a:rPr lang="en-AU" sz="1100">
                <a:solidFill>
                  <a:schemeClr val="tx1">
                    <a:lumMod val="65000"/>
                    <a:lumOff val="35000"/>
                  </a:schemeClr>
                </a:solidFill>
                <a:latin typeface="Century Gothic"/>
                <a:ea typeface="+mn-lt"/>
                <a:cs typeface="+mn-lt"/>
              </a:rPr>
              <a:t>These costs are typically unplanned or unexpected and may require immediate attention. </a:t>
            </a:r>
          </a:p>
          <a:p>
            <a:endParaRPr lang="en-AU" sz="1100">
              <a:solidFill>
                <a:schemeClr val="tx1">
                  <a:lumMod val="65000"/>
                  <a:lumOff val="35000"/>
                </a:schemeClr>
              </a:solidFill>
              <a:latin typeface="Century Gothic"/>
              <a:ea typeface="+mn-lt"/>
              <a:cs typeface="+mn-lt"/>
            </a:endParaRPr>
          </a:p>
          <a:p>
            <a:r>
              <a:rPr lang="en-AU" sz="1100">
                <a:solidFill>
                  <a:schemeClr val="tx1">
                    <a:lumMod val="65000"/>
                    <a:lumOff val="35000"/>
                  </a:schemeClr>
                </a:solidFill>
                <a:latin typeface="Century Gothic"/>
                <a:ea typeface="+mn-lt"/>
                <a:cs typeface="+mn-lt"/>
              </a:rPr>
              <a:t>Invest in Me funding helps the young person prevent short-term problems from having long-term consequences. </a:t>
            </a:r>
            <a:endParaRPr lang="en-AU">
              <a:solidFill>
                <a:schemeClr val="tx1">
                  <a:lumMod val="65000"/>
                  <a:lumOff val="35000"/>
                </a:schemeClr>
              </a:solidFill>
              <a:cs typeface="Calibri"/>
            </a:endParaRPr>
          </a:p>
          <a:p>
            <a:endParaRPr lang="en-AU" sz="1100">
              <a:solidFill>
                <a:schemeClr val="tx1">
                  <a:lumMod val="65000"/>
                  <a:lumOff val="35000"/>
                </a:schemeClr>
              </a:solidFill>
              <a:latin typeface="Century Gothic"/>
              <a:ea typeface="+mn-lt"/>
              <a:cs typeface="+mn-lt"/>
            </a:endParaRPr>
          </a:p>
          <a:p>
            <a:pPr>
              <a:buClr>
                <a:srgbClr val="D7787D"/>
              </a:buClr>
            </a:pPr>
            <a:r>
              <a:rPr lang="en-AU" sz="1100">
                <a:solidFill>
                  <a:schemeClr val="tx1">
                    <a:lumMod val="65000"/>
                    <a:lumOff val="35000"/>
                  </a:schemeClr>
                </a:solidFill>
                <a:latin typeface="Century Gothic"/>
                <a:ea typeface="+mn-lt"/>
                <a:cs typeface="+mn-lt"/>
              </a:rPr>
              <a:t>This may include paying for urgent fines or bills, accessing safe accommodation in crisis, transport to get them to important appointments, and providing support towards paying for groceries or phone credit when they don’t have any income, or their payments have been cut off.</a:t>
            </a:r>
          </a:p>
          <a:p>
            <a:endParaRPr lang="en-AU" sz="1100">
              <a:solidFill>
                <a:schemeClr val="tx1">
                  <a:lumMod val="65000"/>
                  <a:lumOff val="35000"/>
                </a:schemeClr>
              </a:solidFill>
              <a:latin typeface="Century Gothic"/>
              <a:ea typeface="+mn-lt"/>
              <a:cs typeface="+mn-lt"/>
            </a:endParaRPr>
          </a:p>
          <a:p>
            <a:pPr>
              <a:buClr>
                <a:srgbClr val="D7787D"/>
              </a:buClr>
            </a:pPr>
            <a:r>
              <a:rPr lang="en-AU" sz="1100">
                <a:solidFill>
                  <a:schemeClr val="tx1">
                    <a:lumMod val="65000"/>
                    <a:lumOff val="35000"/>
                  </a:schemeClr>
                </a:solidFill>
                <a:latin typeface="Century Gothic"/>
                <a:ea typeface="+mn-lt"/>
                <a:cs typeface="+mn-lt"/>
              </a:rPr>
              <a:t>Required assistance may be time sensitive and require a quick response, however, the Transition Coach will provide intentional follow-up support for the young person to reflect and learn how to plan for and overcome these kinds of emergency costs in the future.</a:t>
            </a:r>
          </a:p>
          <a:p>
            <a:endParaRPr lang="en-AU" sz="1100">
              <a:solidFill>
                <a:schemeClr val="tx1">
                  <a:lumMod val="65000"/>
                  <a:lumOff val="35000"/>
                </a:schemeClr>
              </a:solidFill>
              <a:latin typeface="Century Gothic" panose="020B0502020202020204" pitchFamily="34" charset="0"/>
              <a:cs typeface="Calibri" panose="020F0502020204030204"/>
            </a:endParaRPr>
          </a:p>
          <a:p>
            <a:r>
              <a:rPr lang="en-AU" sz="1100" b="1">
                <a:solidFill>
                  <a:schemeClr val="tx1">
                    <a:lumMod val="65000"/>
                    <a:lumOff val="35000"/>
                  </a:schemeClr>
                </a:solidFill>
                <a:latin typeface="Century Gothic"/>
                <a:ea typeface="+mn-lt"/>
                <a:cs typeface="+mn-lt"/>
              </a:rPr>
              <a:t>Example Costs </a:t>
            </a:r>
            <a:endParaRPr lang="en-AU" sz="1100" b="1">
              <a:solidFill>
                <a:schemeClr val="tx1">
                  <a:lumMod val="65000"/>
                  <a:lumOff val="35000"/>
                </a:schemeClr>
              </a:solidFill>
              <a:latin typeface="Century Gothic" panose="020B0502020202020204" pitchFamily="34" charset="0"/>
              <a:ea typeface="+mn-lt"/>
              <a:cs typeface="+mn-lt"/>
            </a:endParaRPr>
          </a:p>
          <a:p>
            <a:endParaRPr lang="en-AU" sz="1100">
              <a:solidFill>
                <a:schemeClr val="tx1">
                  <a:lumMod val="65000"/>
                  <a:lumOff val="35000"/>
                </a:schemeClr>
              </a:solidFill>
              <a:latin typeface="Century Gothic" panose="020B0502020202020204" pitchFamily="34" charset="0"/>
              <a:ea typeface="+mn-lt"/>
              <a:cs typeface="+mn-lt"/>
            </a:endParaRPr>
          </a:p>
          <a:p>
            <a:pPr marL="285750" indent="-285750">
              <a:buFont typeface="Symbol"/>
              <a:buChar char="•"/>
            </a:pPr>
            <a:r>
              <a:rPr lang="en-AU" sz="1100" b="1">
                <a:solidFill>
                  <a:schemeClr val="tx1">
                    <a:lumMod val="65000"/>
                    <a:lumOff val="35000"/>
                  </a:schemeClr>
                </a:solidFill>
                <a:latin typeface="Century Gothic"/>
                <a:ea typeface="+mn-lt"/>
                <a:cs typeface="+mn-lt"/>
              </a:rPr>
              <a:t>Overdue fines or bills</a:t>
            </a:r>
            <a:r>
              <a:rPr lang="en-AU" sz="1100">
                <a:solidFill>
                  <a:schemeClr val="tx1">
                    <a:lumMod val="65000"/>
                    <a:lumOff val="35000"/>
                  </a:schemeClr>
                </a:solidFill>
                <a:latin typeface="Century Gothic"/>
                <a:ea typeface="+mn-lt"/>
                <a:cs typeface="+mn-lt"/>
              </a:rPr>
              <a:t> </a:t>
            </a:r>
          </a:p>
          <a:p>
            <a:pPr marL="285750" indent="-285750">
              <a:buFont typeface="Symbol"/>
              <a:buChar char="•"/>
            </a:pPr>
            <a:r>
              <a:rPr lang="en-AU" sz="1100" b="1">
                <a:solidFill>
                  <a:schemeClr val="tx1">
                    <a:lumMod val="65000"/>
                    <a:lumOff val="35000"/>
                  </a:schemeClr>
                </a:solidFill>
                <a:latin typeface="Century Gothic"/>
                <a:ea typeface="+mn-lt"/>
                <a:cs typeface="+mn-lt"/>
              </a:rPr>
              <a:t>Essential needs- </a:t>
            </a:r>
            <a:r>
              <a:rPr lang="en-AU" sz="1100">
                <a:solidFill>
                  <a:schemeClr val="tx1">
                    <a:lumMod val="65000"/>
                    <a:lumOff val="35000"/>
                  </a:schemeClr>
                </a:solidFill>
                <a:latin typeface="Century Gothic"/>
                <a:ea typeface="+mn-lt"/>
                <a:cs typeface="+mn-lt"/>
              </a:rPr>
              <a:t>food, clothing, phone/phone credit, transport, smart riders, vehicle repairs, childcare </a:t>
            </a:r>
          </a:p>
          <a:p>
            <a:pPr marL="285750" indent="-285750">
              <a:buFont typeface="Symbol"/>
              <a:buChar char="•"/>
            </a:pPr>
            <a:r>
              <a:rPr lang="en-AU" sz="1100" b="1">
                <a:solidFill>
                  <a:schemeClr val="tx1">
                    <a:lumMod val="65000"/>
                    <a:lumOff val="35000"/>
                  </a:schemeClr>
                </a:solidFill>
                <a:latin typeface="Century Gothic"/>
                <a:ea typeface="+mn-lt"/>
                <a:cs typeface="+mn-lt"/>
              </a:rPr>
              <a:t>Emergency Housing- </a:t>
            </a:r>
            <a:r>
              <a:rPr lang="en-AU" sz="1100">
                <a:solidFill>
                  <a:schemeClr val="tx1">
                    <a:lumMod val="65000"/>
                    <a:lumOff val="35000"/>
                  </a:schemeClr>
                </a:solidFill>
                <a:latin typeface="Century Gothic"/>
                <a:ea typeface="+mn-lt"/>
                <a:cs typeface="+mn-lt"/>
              </a:rPr>
              <a:t>accommodation, rent payment, household furniture  </a:t>
            </a:r>
          </a:p>
          <a:p>
            <a:pPr marL="285750" indent="-285750">
              <a:buFont typeface="Symbol"/>
              <a:buChar char="•"/>
            </a:pPr>
            <a:r>
              <a:rPr lang="en-AU" sz="1100" b="1">
                <a:solidFill>
                  <a:schemeClr val="tx1">
                    <a:lumMod val="65000"/>
                    <a:lumOff val="35000"/>
                  </a:schemeClr>
                </a:solidFill>
                <a:latin typeface="Century Gothic"/>
                <a:ea typeface="+mn-lt"/>
                <a:cs typeface="+mn-lt"/>
              </a:rPr>
              <a:t>Urgent health costs- </a:t>
            </a:r>
            <a:r>
              <a:rPr lang="en-AU" sz="1100">
                <a:solidFill>
                  <a:schemeClr val="tx1">
                    <a:lumMod val="65000"/>
                    <a:lumOff val="35000"/>
                  </a:schemeClr>
                </a:solidFill>
                <a:latin typeface="Century Gothic"/>
                <a:ea typeface="+mn-lt"/>
                <a:cs typeface="+mn-lt"/>
              </a:rPr>
              <a:t>medication, health appointments</a:t>
            </a:r>
            <a:r>
              <a:rPr lang="en-AU" sz="1100" b="1">
                <a:solidFill>
                  <a:schemeClr val="tx1">
                    <a:lumMod val="65000"/>
                    <a:lumOff val="35000"/>
                  </a:schemeClr>
                </a:solidFill>
                <a:latin typeface="Century Gothic"/>
                <a:ea typeface="+mn-lt"/>
                <a:cs typeface="+mn-lt"/>
              </a:rPr>
              <a:t>  </a:t>
            </a:r>
            <a:r>
              <a:rPr lang="en-AU" sz="1100">
                <a:solidFill>
                  <a:schemeClr val="tx1">
                    <a:lumMod val="65000"/>
                    <a:lumOff val="35000"/>
                  </a:schemeClr>
                </a:solidFill>
                <a:latin typeface="Century Gothic"/>
                <a:ea typeface="+mn-lt"/>
                <a:cs typeface="+mn-lt"/>
              </a:rPr>
              <a:t> </a:t>
            </a:r>
          </a:p>
          <a:p>
            <a:pPr marL="285750" indent="-285750">
              <a:buFont typeface="Symbol"/>
              <a:buChar char="•"/>
            </a:pPr>
            <a:r>
              <a:rPr lang="en-AU" sz="1100" b="1">
                <a:solidFill>
                  <a:schemeClr val="tx1">
                    <a:lumMod val="65000"/>
                    <a:lumOff val="35000"/>
                  </a:schemeClr>
                </a:solidFill>
                <a:latin typeface="Century Gothic"/>
                <a:ea typeface="+mn-lt"/>
                <a:cs typeface="+mn-lt"/>
              </a:rPr>
              <a:t>Emergency transport costs- </a:t>
            </a:r>
            <a:r>
              <a:rPr lang="en-AU" sz="1100">
                <a:solidFill>
                  <a:schemeClr val="tx1">
                    <a:lumMod val="65000"/>
                    <a:lumOff val="35000"/>
                  </a:schemeClr>
                </a:solidFill>
                <a:latin typeface="Century Gothic"/>
                <a:ea typeface="+mn-lt"/>
                <a:cs typeface="+mn-lt"/>
              </a:rPr>
              <a:t>smart riders, bus tickets, taxi etc.  </a:t>
            </a:r>
          </a:p>
          <a:p>
            <a:pPr marL="285750" indent="-285750">
              <a:buFont typeface="Symbol"/>
              <a:buChar char="•"/>
            </a:pPr>
            <a:r>
              <a:rPr lang="en-AU" sz="1100" b="1">
                <a:solidFill>
                  <a:schemeClr val="tx1">
                    <a:lumMod val="65000"/>
                    <a:lumOff val="35000"/>
                  </a:schemeClr>
                </a:solidFill>
                <a:latin typeface="Century Gothic"/>
                <a:ea typeface="+mn-lt"/>
                <a:cs typeface="+mn-lt"/>
              </a:rPr>
              <a:t>Unexpected Course Fees </a:t>
            </a:r>
            <a:r>
              <a:rPr lang="en-AU" sz="1100">
                <a:solidFill>
                  <a:schemeClr val="tx1">
                    <a:lumMod val="65000"/>
                    <a:lumOff val="35000"/>
                  </a:schemeClr>
                </a:solidFill>
                <a:latin typeface="Century Gothic"/>
                <a:ea typeface="+mn-lt"/>
                <a:cs typeface="+mn-lt"/>
              </a:rPr>
              <a:t> </a:t>
            </a:r>
          </a:p>
          <a:p>
            <a:pPr marL="285750" indent="-285750">
              <a:buFont typeface="Symbol"/>
              <a:buChar char="•"/>
            </a:pPr>
            <a:r>
              <a:rPr lang="en-AU" sz="1100" b="1">
                <a:solidFill>
                  <a:schemeClr val="tx1">
                    <a:lumMod val="65000"/>
                    <a:lumOff val="35000"/>
                  </a:schemeClr>
                </a:solidFill>
                <a:latin typeface="Century Gothic"/>
                <a:ea typeface="+mn-lt"/>
                <a:cs typeface="+mn-lt"/>
              </a:rPr>
              <a:t>Unexpected Funeral or Significant event costs </a:t>
            </a:r>
            <a:r>
              <a:rPr lang="en-AU" sz="1100">
                <a:solidFill>
                  <a:schemeClr val="tx1">
                    <a:lumMod val="65000"/>
                    <a:lumOff val="35000"/>
                  </a:schemeClr>
                </a:solidFill>
                <a:ea typeface="+mn-lt"/>
                <a:cs typeface="+mn-lt"/>
              </a:rPr>
              <a:t> </a:t>
            </a:r>
          </a:p>
          <a:p>
            <a:endParaRPr lang="en-AU" sz="1100">
              <a:solidFill>
                <a:srgbClr val="000000"/>
              </a:solidFill>
              <a:latin typeface="Century Gothic" panose="020B0502020202020204" pitchFamily="34" charset="0"/>
              <a:cs typeface="Calibri" panose="020F0502020204030204"/>
            </a:endParaRPr>
          </a:p>
          <a:p>
            <a:endParaRPr lang="en-AU" sz="1100">
              <a:solidFill>
                <a:srgbClr val="000000"/>
              </a:solidFill>
              <a:latin typeface="Century Gothic" panose="020B0502020202020204" pitchFamily="34" charset="0"/>
              <a:cs typeface="Calibri" panose="020F0502020204030204"/>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endParaRPr lang="en-AU" sz="1100">
              <a:solidFill>
                <a:schemeClr val="tx1">
                  <a:lumMod val="65000"/>
                  <a:lumOff val="35000"/>
                </a:schemeClr>
              </a:solidFill>
              <a:latin typeface="Century Gothic" panose="020B0502020202020204" pitchFamily="34" charset="0"/>
            </a:endParaRPr>
          </a:p>
        </p:txBody>
      </p:sp>
      <p:sp>
        <p:nvSpPr>
          <p:cNvPr id="29" name="TextBox 28">
            <a:extLst>
              <a:ext uri="{FF2B5EF4-FFF2-40B4-BE49-F238E27FC236}">
                <a16:creationId xmlns:a16="http://schemas.microsoft.com/office/drawing/2014/main" id="{644AABCC-8A10-0794-F14A-D2787446D1AC}"/>
              </a:ext>
            </a:extLst>
          </p:cNvPr>
          <p:cNvSpPr txBox="1"/>
          <p:nvPr/>
        </p:nvSpPr>
        <p:spPr>
          <a:xfrm>
            <a:off x="3575862" y="1134890"/>
            <a:ext cx="2488946" cy="8894743"/>
          </a:xfrm>
          <a:prstGeom prst="rect">
            <a:avLst/>
          </a:prstGeom>
          <a:noFill/>
        </p:spPr>
        <p:txBody>
          <a:bodyPr wrap="square" lIns="91440" tIns="45720" rIns="91440" bIns="45720" rtlCol="0" anchor="t">
            <a:spAutoFit/>
          </a:bodyPr>
          <a:lstStyle/>
          <a:p>
            <a:pPr>
              <a:buClr>
                <a:srgbClr val="D7787D"/>
              </a:buClr>
            </a:pPr>
            <a:r>
              <a:rPr lang="en-AU" sz="1100" b="1">
                <a:solidFill>
                  <a:schemeClr val="tx1">
                    <a:lumMod val="65000"/>
                    <a:lumOff val="35000"/>
                  </a:schemeClr>
                </a:solidFill>
                <a:latin typeface="Century Gothic"/>
              </a:rPr>
              <a:t>ASPIRATIONAL/ LONG TERM </a:t>
            </a:r>
          </a:p>
          <a:p>
            <a:endParaRPr lang="en-AU" sz="1100">
              <a:solidFill>
                <a:schemeClr val="tx1">
                  <a:lumMod val="65000"/>
                  <a:lumOff val="35000"/>
                </a:schemeClr>
              </a:solidFill>
              <a:latin typeface="Century Gothic"/>
            </a:endParaRPr>
          </a:p>
          <a:p>
            <a:r>
              <a:rPr lang="en-AU" sz="1100">
                <a:solidFill>
                  <a:schemeClr val="tx1">
                    <a:lumMod val="65000"/>
                    <a:lumOff val="35000"/>
                  </a:schemeClr>
                </a:solidFill>
                <a:latin typeface="Century Gothic"/>
                <a:ea typeface="+mn-lt"/>
                <a:cs typeface="+mn-lt"/>
              </a:rPr>
              <a:t>Transition Coaches work with young people to identify and plan for their long-term aspirational goals. </a:t>
            </a:r>
          </a:p>
          <a:p>
            <a:endParaRPr lang="en-AU" sz="1100">
              <a:solidFill>
                <a:schemeClr val="tx1">
                  <a:lumMod val="65000"/>
                  <a:lumOff val="35000"/>
                </a:schemeClr>
              </a:solidFill>
              <a:latin typeface="Century Gothic"/>
              <a:ea typeface="+mn-lt"/>
              <a:cs typeface="+mn-lt"/>
            </a:endParaRPr>
          </a:p>
          <a:p>
            <a:r>
              <a:rPr lang="en-AU" sz="1100">
                <a:solidFill>
                  <a:schemeClr val="tx1">
                    <a:lumMod val="65000"/>
                    <a:lumOff val="35000"/>
                  </a:schemeClr>
                </a:solidFill>
                <a:latin typeface="Century Gothic"/>
                <a:ea typeface="+mn-lt"/>
                <a:cs typeface="+mn-lt"/>
              </a:rPr>
              <a:t>Funding requests are individualised making it important to engage in objective and consistent decision-making processes</a:t>
            </a:r>
          </a:p>
          <a:p>
            <a:endParaRPr lang="en-AU" sz="1100">
              <a:solidFill>
                <a:schemeClr val="tx1">
                  <a:lumMod val="65000"/>
                  <a:lumOff val="35000"/>
                </a:schemeClr>
              </a:solidFill>
              <a:latin typeface="Century Gothic"/>
              <a:ea typeface="+mn-lt"/>
              <a:cs typeface="+mn-lt"/>
            </a:endParaRPr>
          </a:p>
          <a:p>
            <a:r>
              <a:rPr lang="en-AU" sz="1100" b="1">
                <a:solidFill>
                  <a:schemeClr val="tx1">
                    <a:lumMod val="65000"/>
                    <a:lumOff val="35000"/>
                  </a:schemeClr>
                </a:solidFill>
                <a:latin typeface="Century Gothic"/>
                <a:ea typeface="+mn-lt"/>
                <a:cs typeface="+mn-lt"/>
              </a:rPr>
              <a:t>Example costs:</a:t>
            </a:r>
            <a:r>
              <a:rPr lang="en-AU" sz="1100">
                <a:solidFill>
                  <a:schemeClr val="tx1">
                    <a:lumMod val="65000"/>
                    <a:lumOff val="35000"/>
                  </a:schemeClr>
                </a:solidFill>
                <a:latin typeface="Century Gothic"/>
                <a:ea typeface="+mn-lt"/>
                <a:cs typeface="+mn-lt"/>
              </a:rPr>
              <a:t> </a:t>
            </a:r>
          </a:p>
          <a:p>
            <a:pPr marL="285750" indent="-285750">
              <a:buFont typeface="Symbol"/>
              <a:buChar char="•"/>
            </a:pPr>
            <a:r>
              <a:rPr lang="en-AU" sz="1100" b="1">
                <a:solidFill>
                  <a:schemeClr val="tx1">
                    <a:lumMod val="65000"/>
                    <a:lumOff val="35000"/>
                  </a:schemeClr>
                </a:solidFill>
                <a:latin typeface="Century Gothic"/>
                <a:ea typeface="+mn-lt"/>
                <a:cs typeface="+mn-lt"/>
              </a:rPr>
              <a:t>Accommodation </a:t>
            </a:r>
            <a:r>
              <a:rPr lang="en-AU" sz="1100">
                <a:solidFill>
                  <a:schemeClr val="tx1">
                    <a:lumMod val="65000"/>
                    <a:lumOff val="35000"/>
                  </a:schemeClr>
                </a:solidFill>
                <a:latin typeface="Century Gothic"/>
                <a:ea typeface="+mn-lt"/>
                <a:cs typeface="+mn-lt"/>
              </a:rPr>
              <a:t>(house set up costs, removalists, furniture, landlord insurance)  </a:t>
            </a:r>
          </a:p>
          <a:p>
            <a:pPr marL="285750" indent="-285750">
              <a:buFont typeface="Symbol"/>
              <a:buChar char="•"/>
            </a:pPr>
            <a:r>
              <a:rPr lang="en-AU" sz="1100" b="1">
                <a:solidFill>
                  <a:schemeClr val="tx1">
                    <a:lumMod val="65000"/>
                    <a:lumOff val="35000"/>
                  </a:schemeClr>
                </a:solidFill>
                <a:latin typeface="Century Gothic"/>
                <a:ea typeface="+mn-lt"/>
                <a:cs typeface="+mn-lt"/>
              </a:rPr>
              <a:t>Education &amp; Training</a:t>
            </a:r>
            <a:r>
              <a:rPr lang="en-AU" sz="1100">
                <a:solidFill>
                  <a:schemeClr val="tx1">
                    <a:lumMod val="65000"/>
                    <a:lumOff val="35000"/>
                  </a:schemeClr>
                </a:solidFill>
                <a:latin typeface="Century Gothic"/>
                <a:ea typeface="+mn-lt"/>
                <a:cs typeface="+mn-lt"/>
              </a:rPr>
              <a:t> (course fees, licences &amp; tickets, educational costs- laptop, textbooks)  </a:t>
            </a:r>
          </a:p>
          <a:p>
            <a:pPr marL="285750" indent="-285750">
              <a:buFont typeface="Symbol"/>
              <a:buChar char="•"/>
            </a:pPr>
            <a:r>
              <a:rPr lang="en-AU" sz="1100" b="1">
                <a:solidFill>
                  <a:schemeClr val="tx1">
                    <a:lumMod val="65000"/>
                    <a:lumOff val="35000"/>
                  </a:schemeClr>
                </a:solidFill>
                <a:latin typeface="Century Gothic"/>
                <a:ea typeface="+mn-lt"/>
                <a:cs typeface="+mn-lt"/>
              </a:rPr>
              <a:t>Employment</a:t>
            </a:r>
            <a:r>
              <a:rPr lang="en-AU" sz="1100">
                <a:solidFill>
                  <a:schemeClr val="tx1">
                    <a:lumMod val="65000"/>
                    <a:lumOff val="35000"/>
                  </a:schemeClr>
                </a:solidFill>
                <a:latin typeface="Century Gothic"/>
                <a:ea typeface="+mn-lt"/>
                <a:cs typeface="+mn-lt"/>
              </a:rPr>
              <a:t> (interview clothes, uniforms, professional development skills) </a:t>
            </a:r>
          </a:p>
          <a:p>
            <a:pPr marL="285750" indent="-285750">
              <a:buFont typeface="Symbol"/>
              <a:buChar char="•"/>
            </a:pPr>
            <a:r>
              <a:rPr lang="en-AU" sz="1100" b="1">
                <a:solidFill>
                  <a:schemeClr val="tx1">
                    <a:lumMod val="65000"/>
                    <a:lumOff val="35000"/>
                  </a:schemeClr>
                </a:solidFill>
                <a:latin typeface="Century Gothic"/>
                <a:ea typeface="+mn-lt"/>
                <a:cs typeface="+mn-lt"/>
              </a:rPr>
              <a:t>Health &amp; Wellbeing</a:t>
            </a:r>
            <a:r>
              <a:rPr lang="en-AU" sz="1100">
                <a:solidFill>
                  <a:schemeClr val="tx1">
                    <a:lumMod val="65000"/>
                    <a:lumOff val="35000"/>
                  </a:schemeClr>
                </a:solidFill>
                <a:latin typeface="Century Gothic"/>
                <a:ea typeface="+mn-lt"/>
                <a:cs typeface="+mn-lt"/>
              </a:rPr>
              <a:t> (counselling, gym membership, personal care/hygiene)  </a:t>
            </a:r>
          </a:p>
          <a:p>
            <a:pPr marL="285750" indent="-285750">
              <a:buFont typeface="Symbol"/>
              <a:buChar char="•"/>
            </a:pPr>
            <a:r>
              <a:rPr lang="en-AU" sz="1100" b="1">
                <a:solidFill>
                  <a:schemeClr val="tx1">
                    <a:lumMod val="65000"/>
                    <a:lumOff val="35000"/>
                  </a:schemeClr>
                </a:solidFill>
                <a:latin typeface="Century Gothic"/>
                <a:ea typeface="+mn-lt"/>
                <a:cs typeface="+mn-lt"/>
              </a:rPr>
              <a:t>Life Skills</a:t>
            </a:r>
            <a:r>
              <a:rPr lang="en-AU" sz="1100">
                <a:solidFill>
                  <a:schemeClr val="tx1">
                    <a:lumMod val="65000"/>
                    <a:lumOff val="35000"/>
                  </a:schemeClr>
                </a:solidFill>
                <a:latin typeface="Century Gothic"/>
                <a:ea typeface="+mn-lt"/>
                <a:cs typeface="+mn-lt"/>
              </a:rPr>
              <a:t> (driving lessons, first aid course, cooking course) </a:t>
            </a:r>
          </a:p>
          <a:p>
            <a:pPr marL="285750" indent="-285750">
              <a:buFont typeface="Symbol"/>
              <a:buChar char="•"/>
            </a:pPr>
            <a:r>
              <a:rPr lang="en-AU" sz="1100" b="1">
                <a:solidFill>
                  <a:schemeClr val="tx1">
                    <a:lumMod val="65000"/>
                    <a:lumOff val="35000"/>
                  </a:schemeClr>
                </a:solidFill>
                <a:latin typeface="Century Gothic"/>
                <a:ea typeface="+mn-lt"/>
                <a:cs typeface="+mn-lt"/>
              </a:rPr>
              <a:t>Legal </a:t>
            </a:r>
            <a:r>
              <a:rPr lang="en-AU" sz="1100">
                <a:solidFill>
                  <a:schemeClr val="tx1">
                    <a:lumMod val="65000"/>
                    <a:lumOff val="35000"/>
                  </a:schemeClr>
                </a:solidFill>
                <a:latin typeface="Century Gothic"/>
                <a:ea typeface="+mn-lt"/>
                <a:cs typeface="+mn-lt"/>
              </a:rPr>
              <a:t>(legal advice, clothes for court, identification) </a:t>
            </a:r>
          </a:p>
          <a:p>
            <a:pPr marL="285750" indent="-285750">
              <a:buFont typeface="Symbol"/>
              <a:buChar char="•"/>
            </a:pPr>
            <a:r>
              <a:rPr lang="en-AU" sz="1100" b="1">
                <a:solidFill>
                  <a:schemeClr val="tx1">
                    <a:lumMod val="65000"/>
                    <a:lumOff val="35000"/>
                  </a:schemeClr>
                </a:solidFill>
                <a:latin typeface="Century Gothic"/>
                <a:ea typeface="+mn-lt"/>
                <a:cs typeface="+mn-lt"/>
              </a:rPr>
              <a:t>Relationships &amp; Support Networks </a:t>
            </a:r>
            <a:r>
              <a:rPr lang="en-AU" sz="1100">
                <a:solidFill>
                  <a:schemeClr val="tx1">
                    <a:lumMod val="65000"/>
                    <a:lumOff val="35000"/>
                  </a:schemeClr>
                </a:solidFill>
                <a:latin typeface="Century Gothic"/>
                <a:ea typeface="+mn-lt"/>
                <a:cs typeface="+mn-lt"/>
              </a:rPr>
              <a:t>(sports and recreational club fees, social groups, interstate travel, family counselling, art groups)  </a:t>
            </a:r>
          </a:p>
          <a:p>
            <a:pPr marL="285750" indent="-285750">
              <a:buFont typeface="Symbol"/>
              <a:buChar char="•"/>
            </a:pPr>
            <a:r>
              <a:rPr lang="en-AU" sz="1100" b="1">
                <a:solidFill>
                  <a:schemeClr val="tx1">
                    <a:lumMod val="65000"/>
                    <a:lumOff val="35000"/>
                  </a:schemeClr>
                </a:solidFill>
                <a:latin typeface="Century Gothic"/>
                <a:ea typeface="+mn-lt"/>
                <a:cs typeface="+mn-lt"/>
              </a:rPr>
              <a:t>Identity &amp; Culture</a:t>
            </a:r>
            <a:r>
              <a:rPr lang="en-AU" sz="1100">
                <a:solidFill>
                  <a:schemeClr val="tx1">
                    <a:lumMod val="65000"/>
                    <a:lumOff val="35000"/>
                  </a:schemeClr>
                </a:solidFill>
                <a:latin typeface="Century Gothic"/>
                <a:ea typeface="+mn-lt"/>
                <a:cs typeface="+mn-lt"/>
              </a:rPr>
              <a:t> (travel costs to visit family or connect to country, language courses, cultural or significant events)  </a:t>
            </a:r>
          </a:p>
          <a:p>
            <a:pPr marL="285750" indent="-285750">
              <a:buFont typeface="Symbol"/>
              <a:buChar char="•"/>
            </a:pPr>
            <a:r>
              <a:rPr lang="en-AU" sz="1100" b="1">
                <a:solidFill>
                  <a:schemeClr val="tx1">
                    <a:lumMod val="65000"/>
                    <a:lumOff val="35000"/>
                  </a:schemeClr>
                </a:solidFill>
                <a:latin typeface="Century Gothic"/>
                <a:ea typeface="+mn-lt"/>
                <a:cs typeface="+mn-lt"/>
              </a:rPr>
              <a:t>Milestones &amp; Rituals </a:t>
            </a:r>
            <a:r>
              <a:rPr lang="en-AU" sz="1100">
                <a:solidFill>
                  <a:schemeClr val="tx1">
                    <a:lumMod val="65000"/>
                    <a:lumOff val="35000"/>
                  </a:schemeClr>
                </a:solidFill>
                <a:latin typeface="Century Gothic"/>
                <a:ea typeface="+mn-lt"/>
                <a:cs typeface="+mn-lt"/>
              </a:rPr>
              <a:t>(birthday celebrations, significant event costs- graduation, school balls etc.)</a:t>
            </a:r>
            <a:r>
              <a:rPr lang="en-AU" sz="1100" b="1">
                <a:solidFill>
                  <a:schemeClr val="tx1">
                    <a:lumMod val="65000"/>
                    <a:lumOff val="35000"/>
                  </a:schemeClr>
                </a:solidFill>
                <a:latin typeface="Century Gothic"/>
                <a:ea typeface="+mn-lt"/>
                <a:cs typeface="+mn-lt"/>
              </a:rPr>
              <a:t> </a:t>
            </a:r>
            <a:r>
              <a:rPr lang="en-AU" sz="1100">
                <a:solidFill>
                  <a:schemeClr val="tx1">
                    <a:lumMod val="65000"/>
                    <a:lumOff val="35000"/>
                  </a:schemeClr>
                </a:solidFill>
                <a:latin typeface="Century Gothic"/>
                <a:ea typeface="+mn-lt"/>
                <a:cs typeface="+mn-lt"/>
              </a:rPr>
              <a:t> </a:t>
            </a:r>
          </a:p>
          <a:p>
            <a:endParaRPr lang="en-AU" sz="1100">
              <a:solidFill>
                <a:srgbClr val="000000"/>
              </a:solidFill>
              <a:latin typeface="Century Gothic"/>
              <a:cs typeface="Calibri" panose="020F0502020204030204"/>
            </a:endParaRPr>
          </a:p>
          <a:p>
            <a:endParaRPr lang="en-AU" sz="1100">
              <a:solidFill>
                <a:srgbClr val="000000"/>
              </a:solidFill>
              <a:latin typeface="Century Gothic"/>
              <a:cs typeface="Calibri" panose="020F0502020204030204"/>
            </a:endParaRPr>
          </a:p>
          <a:p>
            <a:endParaRPr lang="en-AU" sz="1100">
              <a:solidFill>
                <a:srgbClr val="000000"/>
              </a:solidFill>
              <a:latin typeface="Century Gothic"/>
              <a:cs typeface="Calibri" panose="020F0502020204030204"/>
            </a:endParaRPr>
          </a:p>
          <a:p>
            <a:endParaRPr lang="en-AU" sz="1100">
              <a:solidFill>
                <a:srgbClr val="000000"/>
              </a:solidFill>
              <a:latin typeface="Century Gothic"/>
              <a:cs typeface="Calibri" panose="020F0502020204030204"/>
            </a:endParaRPr>
          </a:p>
          <a:p>
            <a:endParaRPr lang="en-AU" sz="1100">
              <a:solidFill>
                <a:schemeClr val="tx1">
                  <a:lumMod val="65000"/>
                  <a:lumOff val="35000"/>
                </a:schemeClr>
              </a:solidFill>
              <a:latin typeface="Century Gothic"/>
            </a:endParaRPr>
          </a:p>
        </p:txBody>
      </p:sp>
    </p:spTree>
    <p:extLst>
      <p:ext uri="{BB962C8B-B14F-4D97-AF65-F5344CB8AC3E}">
        <p14:creationId xmlns:p14="http://schemas.microsoft.com/office/powerpoint/2010/main" val="371258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3A7F-D8D8-9F85-2263-0122BED7ACCE}"/>
              </a:ext>
            </a:extLst>
          </p:cNvPr>
          <p:cNvSpPr txBox="1"/>
          <p:nvPr/>
        </p:nvSpPr>
        <p:spPr>
          <a:xfrm>
            <a:off x="3100717" y="9550445"/>
            <a:ext cx="616688" cy="261610"/>
          </a:xfrm>
          <a:prstGeom prst="rect">
            <a:avLst/>
          </a:prstGeom>
          <a:noFill/>
        </p:spPr>
        <p:txBody>
          <a:bodyPr wrap="square" rtlCol="0">
            <a:spAutoFit/>
          </a:bodyPr>
          <a:lstStyle/>
          <a:p>
            <a:pPr algn="ctr"/>
            <a:r>
              <a:rPr lang="en-US" sz="1100">
                <a:solidFill>
                  <a:srgbClr val="58595B"/>
                </a:solidFill>
                <a:latin typeface="Century Gothic" panose="020B0502020202020204" pitchFamily="34" charset="0"/>
              </a:rPr>
              <a:t>7</a:t>
            </a:r>
          </a:p>
        </p:txBody>
      </p:sp>
      <p:sp>
        <p:nvSpPr>
          <p:cNvPr id="12" name="Round Single Corner of Rectangle 11">
            <a:extLst>
              <a:ext uri="{FF2B5EF4-FFF2-40B4-BE49-F238E27FC236}">
                <a16:creationId xmlns:a16="http://schemas.microsoft.com/office/drawing/2014/main" id="{A9BD8979-EFC3-B3B8-236F-DB56E56B29F3}"/>
              </a:ext>
            </a:extLst>
          </p:cNvPr>
          <p:cNvSpPr/>
          <p:nvPr/>
        </p:nvSpPr>
        <p:spPr>
          <a:xfrm rot="10800000" flipH="1">
            <a:off x="579233" y="2789178"/>
            <a:ext cx="2632645" cy="3553848"/>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5" name="Round Single Corner of Rectangle 24">
            <a:extLst>
              <a:ext uri="{FF2B5EF4-FFF2-40B4-BE49-F238E27FC236}">
                <a16:creationId xmlns:a16="http://schemas.microsoft.com/office/drawing/2014/main" id="{BD482C44-6B42-90C9-C6A8-A1355A75259C}"/>
              </a:ext>
            </a:extLst>
          </p:cNvPr>
          <p:cNvSpPr/>
          <p:nvPr/>
        </p:nvSpPr>
        <p:spPr>
          <a:xfrm flipH="1">
            <a:off x="568528" y="584765"/>
            <a:ext cx="5664498" cy="510362"/>
          </a:xfrm>
          <a:prstGeom prst="round1Rect">
            <a:avLst>
              <a:gd name="adj" fmla="val 50000"/>
            </a:avLst>
          </a:prstGeom>
          <a:gradFill>
            <a:gsLst>
              <a:gs pos="0">
                <a:srgbClr val="8065AC"/>
              </a:gs>
              <a:gs pos="100000">
                <a:srgbClr val="377DA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AU" sz="1400">
              <a:latin typeface="Century Gothic"/>
              <a:ea typeface="+mn-lt"/>
              <a:cs typeface="+mn-lt"/>
            </a:endParaRPr>
          </a:p>
          <a:p>
            <a:r>
              <a:rPr lang="en-AU" sz="1400" b="1">
                <a:latin typeface="Century Gothic"/>
                <a:ea typeface="+mn-lt"/>
                <a:cs typeface="+mn-lt"/>
              </a:rPr>
              <a:t>How is ‘Under $100’ and ‘Over $100’ funding processes different?</a:t>
            </a:r>
            <a:endParaRPr lang="en-AU" sz="1400">
              <a:latin typeface="Century Gothic"/>
              <a:ea typeface="+mn-lt"/>
              <a:cs typeface="+mn-lt"/>
            </a:endParaRPr>
          </a:p>
          <a:p>
            <a:pPr algn="ctr"/>
            <a:endParaRPr lang="en-AU" sz="1400" b="1">
              <a:solidFill>
                <a:schemeClr val="bg1"/>
              </a:solidFill>
              <a:latin typeface="Century Gothic" panose="020B0502020202020204" pitchFamily="34" charset="0"/>
              <a:ea typeface="Lato Black"/>
              <a:cs typeface="Lato Black"/>
            </a:endParaRPr>
          </a:p>
        </p:txBody>
      </p:sp>
      <p:sp>
        <p:nvSpPr>
          <p:cNvPr id="26" name="Round Single Corner of Rectangle 25">
            <a:extLst>
              <a:ext uri="{FF2B5EF4-FFF2-40B4-BE49-F238E27FC236}">
                <a16:creationId xmlns:a16="http://schemas.microsoft.com/office/drawing/2014/main" id="{603D98E5-E7C1-2BD5-F08B-2254A24F618A}"/>
              </a:ext>
            </a:extLst>
          </p:cNvPr>
          <p:cNvSpPr/>
          <p:nvPr/>
        </p:nvSpPr>
        <p:spPr>
          <a:xfrm rot="10800000" flipH="1">
            <a:off x="579234" y="1067904"/>
            <a:ext cx="5666214" cy="1655267"/>
          </a:xfrm>
          <a:prstGeom prst="round1Rect">
            <a:avLst>
              <a:gd name="adj" fmla="val 30375"/>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sp>
        <p:nvSpPr>
          <p:cNvPr id="27" name="TextBox 26">
            <a:extLst>
              <a:ext uri="{FF2B5EF4-FFF2-40B4-BE49-F238E27FC236}">
                <a16:creationId xmlns:a16="http://schemas.microsoft.com/office/drawing/2014/main" id="{4C76B712-9B04-292E-239F-A1FEF7EDAB85}"/>
              </a:ext>
            </a:extLst>
          </p:cNvPr>
          <p:cNvSpPr txBox="1"/>
          <p:nvPr/>
        </p:nvSpPr>
        <p:spPr>
          <a:xfrm>
            <a:off x="769938" y="2938150"/>
            <a:ext cx="2233966" cy="3862596"/>
          </a:xfrm>
          <a:prstGeom prst="rect">
            <a:avLst/>
          </a:prstGeom>
          <a:noFill/>
        </p:spPr>
        <p:txBody>
          <a:bodyPr wrap="square" lIns="91440" tIns="45720" rIns="91440" bIns="45720" rtlCol="0" anchor="t">
            <a:spAutoFit/>
          </a:bodyPr>
          <a:lstStyle/>
          <a:p>
            <a:pPr>
              <a:buClr>
                <a:srgbClr val="D7787D"/>
              </a:buClr>
            </a:pPr>
            <a:r>
              <a:rPr lang="en-AU" sz="1400" b="1">
                <a:solidFill>
                  <a:schemeClr val="tx1">
                    <a:lumMod val="65000"/>
                    <a:lumOff val="35000"/>
                  </a:schemeClr>
                </a:solidFill>
                <a:latin typeface="Century Gothic"/>
              </a:rPr>
              <a:t>UNDER $100</a:t>
            </a:r>
          </a:p>
          <a:p>
            <a:pPr>
              <a:buClr>
                <a:srgbClr val="D7787D"/>
              </a:buClr>
            </a:pPr>
            <a:r>
              <a:rPr lang="en-US" sz="1100" b="0" i="0">
                <a:solidFill>
                  <a:schemeClr val="tx1">
                    <a:lumMod val="65000"/>
                    <a:lumOff val="35000"/>
                  </a:schemeClr>
                </a:solidFill>
                <a:effectLst/>
                <a:latin typeface="Century Gothic"/>
              </a:rPr>
              <a:t>Payments under $100 can be made by the Transition Coach without approval.</a:t>
            </a:r>
            <a:r>
              <a:rPr lang="en-US" sz="1100">
                <a:solidFill>
                  <a:schemeClr val="tx1">
                    <a:lumMod val="65000"/>
                    <a:lumOff val="35000"/>
                  </a:schemeClr>
                </a:solidFill>
                <a:latin typeface="Century Gothic"/>
              </a:rPr>
              <a:t> </a:t>
            </a:r>
            <a:endParaRPr lang="en-US" sz="1100" b="0" i="0">
              <a:solidFill>
                <a:schemeClr val="tx1">
                  <a:lumMod val="65000"/>
                  <a:lumOff val="35000"/>
                </a:schemeClr>
              </a:solidFill>
              <a:effectLst/>
              <a:latin typeface="Century Gothic" panose="020B0502020202020204" pitchFamily="34" charset="0"/>
            </a:endParaRPr>
          </a:p>
          <a:p>
            <a:pPr>
              <a:buClr>
                <a:srgbClr val="D7787D"/>
              </a:buClr>
            </a:pPr>
            <a:endParaRPr lang="en-US" sz="1100">
              <a:solidFill>
                <a:schemeClr val="tx1">
                  <a:lumMod val="65000"/>
                  <a:lumOff val="35000"/>
                </a:schemeClr>
              </a:solidFill>
              <a:latin typeface="Century Gothic" panose="020B0502020202020204" pitchFamily="34" charset="0"/>
            </a:endParaRPr>
          </a:p>
          <a:p>
            <a:pPr>
              <a:buClr>
                <a:srgbClr val="D7787D"/>
              </a:buClr>
            </a:pPr>
            <a:r>
              <a:rPr lang="en-US" sz="1100" b="0" i="0">
                <a:solidFill>
                  <a:schemeClr val="tx1">
                    <a:lumMod val="65000"/>
                    <a:lumOff val="35000"/>
                  </a:schemeClr>
                </a:solidFill>
                <a:effectLst/>
                <a:latin typeface="Century Gothic"/>
              </a:rPr>
              <a:t>Transition Coaches may seek feedback and advice from other Coaches or the Coordinator regarding the request.</a:t>
            </a:r>
            <a:r>
              <a:rPr lang="en-US" sz="1100">
                <a:solidFill>
                  <a:schemeClr val="tx1">
                    <a:lumMod val="65000"/>
                    <a:lumOff val="35000"/>
                  </a:schemeClr>
                </a:solidFill>
                <a:latin typeface="Century Gothic"/>
              </a:rPr>
              <a:t> </a:t>
            </a:r>
            <a:endParaRPr lang="en-AU" sz="1100">
              <a:solidFill>
                <a:schemeClr val="tx1">
                  <a:lumMod val="65000"/>
                  <a:lumOff val="35000"/>
                </a:schemeClr>
              </a:solidFill>
              <a:latin typeface="Century Gothic"/>
            </a:endParaRPr>
          </a:p>
          <a:p>
            <a:pPr>
              <a:buClr>
                <a:srgbClr val="D7787D"/>
              </a:buClr>
            </a:pPr>
            <a:endParaRPr lang="en-AU" sz="1100">
              <a:solidFill>
                <a:schemeClr val="tx1">
                  <a:lumMod val="65000"/>
                  <a:lumOff val="35000"/>
                </a:schemeClr>
              </a:solidFill>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a:buClr>
                <a:srgbClr val="D7787D"/>
              </a:buClr>
            </a:pPr>
            <a:endParaRPr lang="en-US" sz="1100">
              <a:solidFill>
                <a:srgbClr val="2F5496"/>
              </a:solidFill>
              <a:latin typeface="Calibri"/>
              <a:cs typeface="Calibri"/>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pPr marL="171450" indent="-171450">
              <a:buClr>
                <a:srgbClr val="D7787D"/>
              </a:buClr>
              <a:buFont typeface="Arial" panose="020B0604020202020204" pitchFamily="34" charset="0"/>
              <a:buChar char="•"/>
            </a:pPr>
            <a:endParaRPr lang="en-AU" sz="1100">
              <a:solidFill>
                <a:schemeClr val="tx1">
                  <a:lumMod val="65000"/>
                  <a:lumOff val="35000"/>
                </a:schemeClr>
              </a:solidFill>
              <a:latin typeface="Century Gothic" panose="020B0502020202020204" pitchFamily="34" charset="0"/>
            </a:endParaRPr>
          </a:p>
          <a:p>
            <a:endParaRPr lang="en-AU" sz="1100">
              <a:solidFill>
                <a:schemeClr val="tx1">
                  <a:lumMod val="65000"/>
                  <a:lumOff val="35000"/>
                </a:schemeClr>
              </a:solidFill>
              <a:latin typeface="Century Gothic" panose="020B0502020202020204" pitchFamily="34" charset="0"/>
            </a:endParaRPr>
          </a:p>
        </p:txBody>
      </p:sp>
      <p:sp>
        <p:nvSpPr>
          <p:cNvPr id="29" name="TextBox 28">
            <a:extLst>
              <a:ext uri="{FF2B5EF4-FFF2-40B4-BE49-F238E27FC236}">
                <a16:creationId xmlns:a16="http://schemas.microsoft.com/office/drawing/2014/main" id="{644AABCC-8A10-0794-F14A-D2787446D1AC}"/>
              </a:ext>
            </a:extLst>
          </p:cNvPr>
          <p:cNvSpPr txBox="1"/>
          <p:nvPr/>
        </p:nvSpPr>
        <p:spPr>
          <a:xfrm>
            <a:off x="3854096" y="2938150"/>
            <a:ext cx="2233966" cy="3693319"/>
          </a:xfrm>
          <a:prstGeom prst="rect">
            <a:avLst/>
          </a:prstGeom>
          <a:noFill/>
        </p:spPr>
        <p:txBody>
          <a:bodyPr wrap="square" lIns="91440" tIns="45720" rIns="91440" bIns="45720" rtlCol="0" anchor="t">
            <a:spAutoFit/>
          </a:bodyPr>
          <a:lstStyle/>
          <a:p>
            <a:pPr>
              <a:buClr>
                <a:srgbClr val="D7787D"/>
              </a:buClr>
            </a:pPr>
            <a:r>
              <a:rPr lang="en-AU" sz="1400" b="1">
                <a:solidFill>
                  <a:schemeClr val="tx1">
                    <a:lumMod val="65000"/>
                    <a:lumOff val="35000"/>
                  </a:schemeClr>
                </a:solidFill>
                <a:latin typeface="Century Gothic"/>
              </a:rPr>
              <a:t>OVER $100 </a:t>
            </a:r>
          </a:p>
          <a:p>
            <a:pPr>
              <a:buClr>
                <a:srgbClr val="D7787D"/>
              </a:buClr>
            </a:pPr>
            <a:r>
              <a:rPr lang="en-US" sz="1100" b="0" i="0">
                <a:solidFill>
                  <a:schemeClr val="tx1">
                    <a:lumMod val="65000"/>
                    <a:lumOff val="35000"/>
                  </a:schemeClr>
                </a:solidFill>
                <a:effectLst/>
                <a:latin typeface="Century Gothic" panose="020B0502020202020204" pitchFamily="34" charset="0"/>
              </a:rPr>
              <a:t>Will require approval from the Home Stretch Coordinator after making an ‘Invest in Me’ funding application. </a:t>
            </a:r>
          </a:p>
          <a:p>
            <a:pPr>
              <a:buClr>
                <a:srgbClr val="D7787D"/>
              </a:buClr>
            </a:pPr>
            <a:endParaRPr lang="en-US" sz="1100">
              <a:solidFill>
                <a:schemeClr val="tx1">
                  <a:lumMod val="65000"/>
                  <a:lumOff val="35000"/>
                </a:schemeClr>
              </a:solidFill>
              <a:latin typeface="Century Gothic" panose="020B0502020202020204" pitchFamily="34" charset="0"/>
            </a:endParaRPr>
          </a:p>
          <a:p>
            <a:pPr>
              <a:buClr>
                <a:srgbClr val="D7787D"/>
              </a:buClr>
            </a:pPr>
            <a:r>
              <a:rPr lang="en-US" sz="1100" b="0" i="0">
                <a:solidFill>
                  <a:schemeClr val="tx1">
                    <a:lumMod val="65000"/>
                    <a:lumOff val="35000"/>
                  </a:schemeClr>
                </a:solidFill>
                <a:effectLst/>
                <a:latin typeface="Century Gothic" panose="020B0502020202020204" pitchFamily="34" charset="0"/>
              </a:rPr>
              <a:t>Coaches can assist young people with the application, or the young person can submit the application themselves.  </a:t>
            </a:r>
          </a:p>
          <a:p>
            <a:pPr>
              <a:buClr>
                <a:srgbClr val="D7787D"/>
              </a:buClr>
            </a:pPr>
            <a:endParaRPr lang="en-US" sz="1100" b="0" i="0">
              <a:solidFill>
                <a:schemeClr val="tx1">
                  <a:lumMod val="65000"/>
                  <a:lumOff val="35000"/>
                </a:schemeClr>
              </a:solidFill>
              <a:effectLst/>
              <a:latin typeface="Century Gothic" panose="020B0502020202020204" pitchFamily="34" charset="0"/>
            </a:endParaRPr>
          </a:p>
          <a:p>
            <a:pPr>
              <a:buClr>
                <a:srgbClr val="D7787D"/>
              </a:buClr>
            </a:pPr>
            <a:r>
              <a:rPr lang="en-US" sz="1100">
                <a:solidFill>
                  <a:schemeClr val="tx1">
                    <a:lumMod val="65000"/>
                    <a:lumOff val="35000"/>
                  </a:schemeClr>
                </a:solidFill>
                <a:latin typeface="Century Gothic" panose="020B0502020202020204" pitchFamily="34" charset="0"/>
              </a:rPr>
              <a:t>Transition Coaches can seek feedback and advice from other Coaches or the Coordinator prior to the request. </a:t>
            </a:r>
          </a:p>
          <a:p>
            <a:pPr>
              <a:buClr>
                <a:srgbClr val="D7787D"/>
              </a:buClr>
            </a:pPr>
            <a:endParaRPr lang="en-US" sz="1100" b="0" i="0">
              <a:solidFill>
                <a:srgbClr val="000000"/>
              </a:solidFill>
              <a:effectLst/>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a:endParaRPr>
          </a:p>
          <a:p>
            <a:pPr>
              <a:buClr>
                <a:srgbClr val="D7787D"/>
              </a:buClr>
            </a:pPr>
            <a:endParaRPr lang="en-AU" sz="1100">
              <a:solidFill>
                <a:schemeClr val="tx1">
                  <a:lumMod val="65000"/>
                  <a:lumOff val="35000"/>
                </a:schemeClr>
              </a:solidFill>
              <a:latin typeface="Century Gothic"/>
            </a:endParaRPr>
          </a:p>
          <a:p>
            <a:pPr>
              <a:buClr>
                <a:srgbClr val="D7787D"/>
              </a:buClr>
            </a:pPr>
            <a:r>
              <a:rPr lang="en-AU" sz="1100">
                <a:solidFill>
                  <a:schemeClr val="tx1">
                    <a:lumMod val="65000"/>
                    <a:lumOff val="35000"/>
                  </a:schemeClr>
                </a:solidFill>
                <a:latin typeface="Century Gothic"/>
              </a:rPr>
              <a:t> </a:t>
            </a:r>
          </a:p>
        </p:txBody>
      </p:sp>
      <p:sp>
        <p:nvSpPr>
          <p:cNvPr id="4" name="TextBox 3">
            <a:extLst>
              <a:ext uri="{FF2B5EF4-FFF2-40B4-BE49-F238E27FC236}">
                <a16:creationId xmlns:a16="http://schemas.microsoft.com/office/drawing/2014/main" id="{69AB25EB-6EBC-DC4F-8953-8653DFA6C9CB}"/>
              </a:ext>
            </a:extLst>
          </p:cNvPr>
          <p:cNvSpPr txBox="1"/>
          <p:nvPr/>
        </p:nvSpPr>
        <p:spPr>
          <a:xfrm>
            <a:off x="987101" y="1096793"/>
            <a:ext cx="4820159" cy="1615827"/>
          </a:xfrm>
          <a:prstGeom prst="rect">
            <a:avLst/>
          </a:prstGeom>
          <a:noFill/>
        </p:spPr>
        <p:txBody>
          <a:bodyPr wrap="square" lIns="91440" tIns="45720" rIns="91440" bIns="45720" rtlCol="0" anchor="t">
            <a:spAutoFit/>
          </a:bodyPr>
          <a:lstStyle/>
          <a:p>
            <a:pPr fontAlgn="base"/>
            <a:r>
              <a:rPr lang="en-US" sz="1100" b="0" i="0" dirty="0">
                <a:solidFill>
                  <a:schemeClr val="tx1">
                    <a:lumMod val="65000"/>
                    <a:lumOff val="35000"/>
                  </a:schemeClr>
                </a:solidFill>
                <a:effectLst/>
                <a:latin typeface="Century Gothic"/>
              </a:rPr>
              <a:t>The Decision-Making process for Over 100 and Under 100 is </a:t>
            </a:r>
            <a:r>
              <a:rPr lang="en-US" sz="1100" dirty="0">
                <a:solidFill>
                  <a:schemeClr val="tx1">
                    <a:lumMod val="65000"/>
                    <a:lumOff val="35000"/>
                  </a:schemeClr>
                </a:solidFill>
                <a:latin typeface="Century Gothic"/>
              </a:rPr>
              <a:t>primarily the</a:t>
            </a:r>
            <a:r>
              <a:rPr lang="en-US" sz="1100" b="0" i="0" dirty="0">
                <a:solidFill>
                  <a:schemeClr val="tx1">
                    <a:lumMod val="65000"/>
                    <a:lumOff val="35000"/>
                  </a:schemeClr>
                </a:solidFill>
                <a:effectLst/>
                <a:latin typeface="Century Gothic"/>
              </a:rPr>
              <a:t> </a:t>
            </a:r>
            <a:r>
              <a:rPr lang="en-US" sz="1100" dirty="0">
                <a:solidFill>
                  <a:schemeClr val="tx1">
                    <a:lumMod val="65000"/>
                    <a:lumOff val="35000"/>
                  </a:schemeClr>
                </a:solidFill>
                <a:latin typeface="Century Gothic"/>
              </a:rPr>
              <a:t>same, Transition</a:t>
            </a:r>
            <a:r>
              <a:rPr lang="en-US" sz="1100" b="0" i="0" dirty="0">
                <a:solidFill>
                  <a:schemeClr val="tx1">
                    <a:lumMod val="65000"/>
                    <a:lumOff val="35000"/>
                  </a:schemeClr>
                </a:solidFill>
                <a:effectLst/>
                <a:latin typeface="Century Gothic"/>
              </a:rPr>
              <a:t> Coaches will discuss and negotiate costs with the young person, using the Decision Matrix, practice principles and Invest in Me practice guidelines.</a:t>
            </a:r>
            <a:r>
              <a:rPr lang="en-US" sz="1100" dirty="0">
                <a:solidFill>
                  <a:schemeClr val="tx1">
                    <a:lumMod val="65000"/>
                    <a:lumOff val="35000"/>
                  </a:schemeClr>
                </a:solidFill>
                <a:latin typeface="Century Gothic"/>
              </a:rPr>
              <a:t>  </a:t>
            </a:r>
            <a:endParaRPr lang="en-US" sz="1100" b="0" i="0" dirty="0">
              <a:solidFill>
                <a:schemeClr val="tx1">
                  <a:lumMod val="65000"/>
                  <a:lumOff val="35000"/>
                </a:schemeClr>
              </a:solidFill>
              <a:effectLst/>
              <a:latin typeface="Century Gothic" panose="020B0502020202020204" pitchFamily="34" charset="0"/>
            </a:endParaRPr>
          </a:p>
          <a:p>
            <a:pPr>
              <a:buClr>
                <a:srgbClr val="D7787D"/>
              </a:buClr>
            </a:pPr>
            <a:endParaRPr lang="en-AU" sz="1100">
              <a:solidFill>
                <a:schemeClr val="tx1">
                  <a:lumMod val="65000"/>
                  <a:lumOff val="35000"/>
                </a:schemeClr>
              </a:solidFill>
              <a:latin typeface="Century Gothic"/>
            </a:endParaRPr>
          </a:p>
          <a:p>
            <a:pPr>
              <a:buClr>
                <a:srgbClr val="D7787D"/>
              </a:buClr>
            </a:pPr>
            <a:r>
              <a:rPr lang="en-AU" sz="1100" dirty="0">
                <a:solidFill>
                  <a:schemeClr val="tx1">
                    <a:lumMod val="65000"/>
                    <a:lumOff val="35000"/>
                  </a:schemeClr>
                </a:solidFill>
                <a:latin typeface="Century Gothic"/>
              </a:rPr>
              <a:t>'Over 100' requests generally require an  application to be submitted to the Home Stretch Coordinator for approval, which mimics mainstream funding options and contributes to capacity building</a:t>
            </a:r>
            <a:r>
              <a:rPr lang="en-AU" sz="1100" dirty="0">
                <a:latin typeface="Century Gothic"/>
              </a:rPr>
              <a:t>. </a:t>
            </a:r>
          </a:p>
          <a:p>
            <a:pPr>
              <a:buClr>
                <a:srgbClr val="D7787D"/>
              </a:buClr>
            </a:pPr>
            <a:endParaRPr lang="en-AU" sz="1100">
              <a:solidFill>
                <a:schemeClr val="tx1">
                  <a:lumMod val="65000"/>
                  <a:lumOff val="35000"/>
                </a:schemeClr>
              </a:solidFill>
              <a:latin typeface="Century Gothic"/>
            </a:endParaRPr>
          </a:p>
        </p:txBody>
      </p:sp>
      <p:pic>
        <p:nvPicPr>
          <p:cNvPr id="5" name="Picture 4">
            <a:extLst>
              <a:ext uri="{FF2B5EF4-FFF2-40B4-BE49-F238E27FC236}">
                <a16:creationId xmlns:a16="http://schemas.microsoft.com/office/drawing/2014/main" id="{7B29E671-2007-B187-32FE-7BC5AB53FF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7127" t="16434" r="15660" b="37540"/>
          <a:stretch/>
        </p:blipFill>
        <p:spPr>
          <a:xfrm>
            <a:off x="2209280" y="7201238"/>
            <a:ext cx="3016250" cy="1671678"/>
          </a:xfrm>
          <a:prstGeom prst="rect">
            <a:avLst/>
          </a:prstGeom>
        </p:spPr>
      </p:pic>
      <p:sp>
        <p:nvSpPr>
          <p:cNvPr id="7" name="Round Single Corner of Rectangle 11">
            <a:extLst>
              <a:ext uri="{FF2B5EF4-FFF2-40B4-BE49-F238E27FC236}">
                <a16:creationId xmlns:a16="http://schemas.microsoft.com/office/drawing/2014/main" id="{FE9CF9F4-5A03-5A40-0BBA-E778364ABDC3}"/>
              </a:ext>
            </a:extLst>
          </p:cNvPr>
          <p:cNvSpPr/>
          <p:nvPr/>
        </p:nvSpPr>
        <p:spPr>
          <a:xfrm rot="10800000" flipH="1">
            <a:off x="3409061" y="2789178"/>
            <a:ext cx="2723781" cy="3544094"/>
          </a:xfrm>
          <a:prstGeom prst="round1Rect">
            <a:avLst>
              <a:gd name="adj" fmla="val 22854"/>
            </a:avLst>
          </a:prstGeom>
          <a:solidFill>
            <a:srgbClr val="D7D2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panose="020B0502020202020204" pitchFamily="34" charset="0"/>
            </a:endParaRPr>
          </a:p>
        </p:txBody>
      </p:sp>
      <p:pic>
        <p:nvPicPr>
          <p:cNvPr id="3" name="Picture 2">
            <a:extLst>
              <a:ext uri="{FF2B5EF4-FFF2-40B4-BE49-F238E27FC236}">
                <a16:creationId xmlns:a16="http://schemas.microsoft.com/office/drawing/2014/main" id="{FDB5D05C-3742-C051-E9B4-68114519A1BA}"/>
              </a:ext>
            </a:extLst>
          </p:cNvPr>
          <p:cNvPicPr>
            <a:picLocks noChangeAspect="1"/>
          </p:cNvPicPr>
          <p:nvPr/>
        </p:nvPicPr>
        <p:blipFill rotWithShape="1">
          <a:blip r:embed="rId3"/>
          <a:srcRect t="18877" b="61059"/>
          <a:stretch/>
        </p:blipFill>
        <p:spPr>
          <a:xfrm rot="14196446">
            <a:off x="5388829" y="8327472"/>
            <a:ext cx="2274277" cy="1987526"/>
          </a:xfrm>
          <a:prstGeom prst="rect">
            <a:avLst/>
          </a:prstGeom>
        </p:spPr>
      </p:pic>
    </p:spTree>
    <p:extLst>
      <p:ext uri="{BB962C8B-B14F-4D97-AF65-F5344CB8AC3E}">
        <p14:creationId xmlns:p14="http://schemas.microsoft.com/office/powerpoint/2010/main" val="3437223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561316-C718-4513-8338-8082B5AB653A}" vid="{243D5A62-D9F6-42D8-96EB-7AFED04CA07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561316-C718-4513-8338-8082B5AB653A}" vid="{0E2E9A24-490E-4E6A-8591-74AC82C2CC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60b95a-be0e-49d9-8294-b65e34c53ba4">
      <Terms xmlns="http://schemas.microsoft.com/office/infopath/2007/PartnerControls"/>
    </lcf76f155ced4ddcb4097134ff3c332f>
    <TaxCatchAll xmlns="f2ea6035-7443-40f2-a7b0-07dd8ea4a2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40DC3FE9185E46905F89DC3853F52A" ma:contentTypeVersion="23" ma:contentTypeDescription="Create a new document." ma:contentTypeScope="" ma:versionID="3e5e85f3225637367f746f5526aec0c6">
  <xsd:schema xmlns:xsd="http://www.w3.org/2001/XMLSchema" xmlns:xs="http://www.w3.org/2001/XMLSchema" xmlns:p="http://schemas.microsoft.com/office/2006/metadata/properties" xmlns:ns2="0360b95a-be0e-49d9-8294-b65e34c53ba4" xmlns:ns3="f2ea6035-7443-40f2-a7b0-07dd8ea4a244" targetNamespace="http://schemas.microsoft.com/office/2006/metadata/properties" ma:root="true" ma:fieldsID="dfe8d65d3b1ea801ed4bbf02b5fc6443" ns2:_="" ns3:_="">
    <xsd:import namespace="0360b95a-be0e-49d9-8294-b65e34c53ba4"/>
    <xsd:import namespace="f2ea6035-7443-40f2-a7b0-07dd8ea4a2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60b95a-be0e-49d9-8294-b65e34c53ba4"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true">
      <xsd:simpleType>
        <xsd:restriction base="dms:Text"/>
      </xsd:simpleType>
    </xsd:element>
    <xsd:element name="MediaServiceLocation" ma:index="13" nillable="true" ma:displayName="Location" ma:hidden="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7400058-9ee8-4424-a975-0c6aae9a367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ea6035-7443-40f2-a7b0-07dd8ea4a244"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177a4c90-e371-4b6e-a5d5-1121745a4788}" ma:internalName="TaxCatchAll" ma:readOnly="false" ma:showField="CatchAllData" ma:web="f2ea6035-7443-40f2-a7b0-07dd8ea4a2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4A3613-2A8A-4C2F-935C-DD473087379F}">
  <ds:schemaRefs>
    <ds:schemaRef ds:uri="0360b95a-be0e-49d9-8294-b65e34c53ba4"/>
    <ds:schemaRef ds:uri="f2ea6035-7443-40f2-a7b0-07dd8ea4a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1ADE5C-158E-4492-8A5C-4FFAB11B6A34}">
  <ds:schemaRefs>
    <ds:schemaRef ds:uri="http://schemas.microsoft.com/sharepoint/v3/contenttype/forms"/>
  </ds:schemaRefs>
</ds:datastoreItem>
</file>

<file path=customXml/itemProps3.xml><?xml version="1.0" encoding="utf-8"?>
<ds:datastoreItem xmlns:ds="http://schemas.openxmlformats.org/officeDocument/2006/customXml" ds:itemID="{D56747FC-292E-4C81-9B3C-A7429D803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60b95a-be0e-49d9-8294-b65e34c53ba4"/>
    <ds:schemaRef ds:uri="f2ea6035-7443-40f2-a7b0-07dd8ea4a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SO-PG-001-Home Stretch WA - Staying On - Practice Guidelines</Template>
  <TotalTime>82</TotalTime>
  <Words>6277</Words>
  <Application>Microsoft Office PowerPoint</Application>
  <PresentationFormat>A4 Paper (210x297 mm)</PresentationFormat>
  <Paragraphs>554</Paragraphs>
  <Slides>27</Slides>
  <Notes>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Msapenda</dc:creator>
  <cp:lastModifiedBy>Renae Hilder</cp:lastModifiedBy>
  <cp:revision>7</cp:revision>
  <cp:lastPrinted>2022-10-26T04:32:23Z</cp:lastPrinted>
  <dcterms:created xsi:type="dcterms:W3CDTF">2022-10-06T05:34:23Z</dcterms:created>
  <dcterms:modified xsi:type="dcterms:W3CDTF">2024-07-31T01:13:41Z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0x0101007940DC3FE9185E46905F89DC3853F52A</vt:lpwstr>
  </property>
  <property fmtid="{D5CDD505-2E9C-101B-9397-08002B2CF9AE}" pid="3" name="MediaServiceImageTags">
    <vt:lpwstr/>
  </property>
</Properties>
</file>